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1"/>
  </p:notesMasterIdLst>
  <p:sldIdLst>
    <p:sldId id="345" r:id="rId5"/>
    <p:sldId id="262" r:id="rId6"/>
    <p:sldId id="344" r:id="rId7"/>
    <p:sldId id="295" r:id="rId8"/>
    <p:sldId id="285" r:id="rId9"/>
    <p:sldId id="355" r:id="rId10"/>
    <p:sldId id="356" r:id="rId11"/>
    <p:sldId id="357" r:id="rId12"/>
    <p:sldId id="347" r:id="rId13"/>
    <p:sldId id="316" r:id="rId14"/>
    <p:sldId id="340" r:id="rId15"/>
    <p:sldId id="315" r:id="rId16"/>
    <p:sldId id="354" r:id="rId17"/>
    <p:sldId id="318" r:id="rId18"/>
    <p:sldId id="349" r:id="rId19"/>
    <p:sldId id="351" r:id="rId20"/>
    <p:sldId id="314" r:id="rId21"/>
    <p:sldId id="308" r:id="rId22"/>
    <p:sldId id="353" r:id="rId23"/>
    <p:sldId id="290" r:id="rId24"/>
    <p:sldId id="352" r:id="rId25"/>
    <p:sldId id="310" r:id="rId26"/>
    <p:sldId id="328" r:id="rId27"/>
    <p:sldId id="346" r:id="rId28"/>
    <p:sldId id="337" r:id="rId29"/>
    <p:sldId id="343" r:id="rId3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E5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18C486-C11F-4621-B09C-4AA9686E9468}" v="23" dt="2026-05-06T11:38:57.808"/>
    <p1510:client id="{3F29DFF6-5413-4546-A998-2B944B0FDE72}" v="15" dt="2026-05-05T11:55:26.066"/>
    <p1510:client id="{500426C7-BC86-8739-A90E-15E24C85FE2B}" v="116" dt="2026-05-06T09:18:07.690"/>
    <p1510:client id="{523A304D-2168-410E-B0E6-B26B241607DE}" v="17" dt="2026-05-06T10:09:49.110"/>
    <p1510:client id="{5ADD5C5B-1948-EF7C-2144-74EB80B83385}" v="31" dt="2026-05-06T21:18:53.910"/>
    <p1510:client id="{675ECA6C-21B8-87DE-7984-6E917DFB2335}" v="37" dt="2026-05-06T08:43:11.209"/>
    <p1510:client id="{6F39EADB-71F4-4C38-BD98-EAA222D636FE}" v="46" dt="2026-05-05T11:36:37.296"/>
    <p1510:client id="{89801702-1AB8-49B6-9976-B7BB3C5677D5}" v="1" dt="2026-05-05T13:40:59.390"/>
    <p1510:client id="{AD13B02A-98D5-49E6-BD7C-848CE85423DF}" v="321" dt="2026-05-06T10:03:50.655"/>
    <p1510:client id="{B3151C05-9C6B-4A89-AC71-9A5A6D822752}" v="2" dt="2026-05-06T07:41:57.227"/>
    <p1510:client id="{BD4209A7-ED48-4BD8-B7EF-A7E45A04E6D1}" v="21" dt="2026-05-05T13:51:28.009"/>
    <p1510:client id="{BD932019-2D72-47D1-BA90-725562A98F7A}" v="2" dt="2026-05-06T08:02:20.441"/>
    <p1510:client id="{CC26659F-45BC-4968-ADE3-17257DFEF6A9}" v="499" dt="2026-05-05T14:35:58.613"/>
    <p1510:client id="{EF9483CA-D789-4337-A9BF-572A3223F664}" v="2" dt="2026-05-06T06:53:00.1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2661BD-F26F-4187-A2E2-3040D00A3432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6D5A93C-C2D9-467B-9124-044701E22D21}">
      <dgm:prSet/>
      <dgm:spPr/>
      <dgm:t>
        <a:bodyPr/>
        <a:lstStyle/>
        <a:p>
          <a:r>
            <a:rPr lang="nb-NO" b="1"/>
            <a:t>Kompetanse</a:t>
          </a:r>
          <a:endParaRPr lang="en-US"/>
        </a:p>
      </dgm:t>
    </dgm:pt>
    <dgm:pt modelId="{F4E864F8-C2E8-4C5C-8E0A-35DCC37EF774}" type="parTrans" cxnId="{6AA0D76F-F12E-4D9C-97BD-189B6BF4C11A}">
      <dgm:prSet/>
      <dgm:spPr/>
      <dgm:t>
        <a:bodyPr/>
        <a:lstStyle/>
        <a:p>
          <a:endParaRPr lang="en-US"/>
        </a:p>
      </dgm:t>
    </dgm:pt>
    <dgm:pt modelId="{B96F2C0D-7524-47A9-9E8F-0CEC56D0BE80}" type="sibTrans" cxnId="{6AA0D76F-F12E-4D9C-97BD-189B6BF4C11A}">
      <dgm:prSet/>
      <dgm:spPr/>
      <dgm:t>
        <a:bodyPr/>
        <a:lstStyle/>
        <a:p>
          <a:endParaRPr lang="en-US"/>
        </a:p>
      </dgm:t>
    </dgm:pt>
    <dgm:pt modelId="{414BAEB0-8BEE-491F-875C-56D8508DCDAC}">
      <dgm:prSet/>
      <dgm:spPr/>
      <dgm:t>
        <a:bodyPr/>
        <a:lstStyle/>
        <a:p>
          <a:r>
            <a:rPr lang="nb-NO" b="1"/>
            <a:t>Bolig og Bostedsattraktivitet </a:t>
          </a:r>
          <a:endParaRPr lang="en-US"/>
        </a:p>
      </dgm:t>
    </dgm:pt>
    <dgm:pt modelId="{C0E59CDE-B3F3-40F8-84CC-619F28518B72}" type="parTrans" cxnId="{0A1C6D6A-2039-4152-ABD8-929E98BF8C90}">
      <dgm:prSet/>
      <dgm:spPr/>
      <dgm:t>
        <a:bodyPr/>
        <a:lstStyle/>
        <a:p>
          <a:endParaRPr lang="en-US"/>
        </a:p>
      </dgm:t>
    </dgm:pt>
    <dgm:pt modelId="{C5CEEC5A-FCA7-42FE-BF74-0DDA8ED5F877}" type="sibTrans" cxnId="{0A1C6D6A-2039-4152-ABD8-929E98BF8C90}">
      <dgm:prSet/>
      <dgm:spPr/>
      <dgm:t>
        <a:bodyPr/>
        <a:lstStyle/>
        <a:p>
          <a:endParaRPr lang="en-US"/>
        </a:p>
      </dgm:t>
    </dgm:pt>
    <dgm:pt modelId="{F13AB84E-BF5A-46E1-9C14-3186EB62DB8A}">
      <dgm:prSet/>
      <dgm:spPr/>
      <dgm:t>
        <a:bodyPr/>
        <a:lstStyle/>
        <a:p>
          <a:r>
            <a:rPr lang="nb-NO" b="1"/>
            <a:t>Mobilitet</a:t>
          </a:r>
          <a:endParaRPr lang="en-US"/>
        </a:p>
      </dgm:t>
    </dgm:pt>
    <dgm:pt modelId="{A2038025-2829-4481-A636-46DAD6766403}" type="parTrans" cxnId="{A836A445-5437-407C-AF65-B938AFCF39B3}">
      <dgm:prSet/>
      <dgm:spPr/>
      <dgm:t>
        <a:bodyPr/>
        <a:lstStyle/>
        <a:p>
          <a:endParaRPr lang="en-US"/>
        </a:p>
      </dgm:t>
    </dgm:pt>
    <dgm:pt modelId="{0402D338-8321-449D-897F-8F93452A1C52}" type="sibTrans" cxnId="{A836A445-5437-407C-AF65-B938AFCF39B3}">
      <dgm:prSet/>
      <dgm:spPr/>
      <dgm:t>
        <a:bodyPr/>
        <a:lstStyle/>
        <a:p>
          <a:endParaRPr lang="en-US"/>
        </a:p>
      </dgm:t>
    </dgm:pt>
    <dgm:pt modelId="{49140149-596A-472D-9C65-F77B20342725}">
      <dgm:prSet/>
      <dgm:spPr/>
      <dgm:t>
        <a:bodyPr/>
        <a:lstStyle/>
        <a:p>
          <a:r>
            <a:rPr lang="nb-NO" b="1"/>
            <a:t>Næringsareal</a:t>
          </a:r>
          <a:endParaRPr lang="en-US"/>
        </a:p>
      </dgm:t>
    </dgm:pt>
    <dgm:pt modelId="{8A5D23F7-5DB3-4E2D-AAEF-C5E8204E0621}" type="parTrans" cxnId="{E83C9D40-7B09-4EA1-98EF-9CB8927242E8}">
      <dgm:prSet/>
      <dgm:spPr/>
      <dgm:t>
        <a:bodyPr/>
        <a:lstStyle/>
        <a:p>
          <a:endParaRPr lang="en-US"/>
        </a:p>
      </dgm:t>
    </dgm:pt>
    <dgm:pt modelId="{1234E89E-0D72-43AB-8381-4072C20E5BA2}" type="sibTrans" cxnId="{E83C9D40-7B09-4EA1-98EF-9CB8927242E8}">
      <dgm:prSet/>
      <dgm:spPr/>
      <dgm:t>
        <a:bodyPr/>
        <a:lstStyle/>
        <a:p>
          <a:endParaRPr lang="en-US"/>
        </a:p>
      </dgm:t>
    </dgm:pt>
    <dgm:pt modelId="{C524F529-50DF-4347-A5BA-047E05F3FB9D}">
      <dgm:prSet/>
      <dgm:spPr/>
      <dgm:t>
        <a:bodyPr/>
        <a:lstStyle/>
        <a:p>
          <a:r>
            <a:rPr lang="nb-NO" b="1"/>
            <a:t>Omdømme</a:t>
          </a:r>
          <a:endParaRPr lang="en-US"/>
        </a:p>
      </dgm:t>
    </dgm:pt>
    <dgm:pt modelId="{F5CBF629-D31E-4159-AAC4-155F45E9DB61}" type="parTrans" cxnId="{C3F2B72F-A41B-434C-9399-52428F0C85FF}">
      <dgm:prSet/>
      <dgm:spPr/>
      <dgm:t>
        <a:bodyPr/>
        <a:lstStyle/>
        <a:p>
          <a:endParaRPr lang="en-US"/>
        </a:p>
      </dgm:t>
    </dgm:pt>
    <dgm:pt modelId="{88A50EA0-E4DB-45DB-A8BB-DB3A62A02831}" type="sibTrans" cxnId="{C3F2B72F-A41B-434C-9399-52428F0C85FF}">
      <dgm:prSet/>
      <dgm:spPr/>
      <dgm:t>
        <a:bodyPr/>
        <a:lstStyle/>
        <a:p>
          <a:endParaRPr lang="en-US"/>
        </a:p>
      </dgm:t>
    </dgm:pt>
    <dgm:pt modelId="{AD1A8CDE-3189-47FF-8E45-DC0F26E305AE}">
      <dgm:prSet/>
      <dgm:spPr/>
      <dgm:t>
        <a:bodyPr/>
        <a:lstStyle/>
        <a:p>
          <a:r>
            <a:rPr lang="nb-NO" b="1"/>
            <a:t>Reiseliv </a:t>
          </a:r>
          <a:endParaRPr lang="en-US"/>
        </a:p>
      </dgm:t>
    </dgm:pt>
    <dgm:pt modelId="{A0C74A23-F65F-4A10-9792-64E739F3B89B}" type="parTrans" cxnId="{1F64C0AC-0EED-4F9D-B9CA-A5678D84903E}">
      <dgm:prSet/>
      <dgm:spPr/>
      <dgm:t>
        <a:bodyPr/>
        <a:lstStyle/>
        <a:p>
          <a:endParaRPr lang="en-US"/>
        </a:p>
      </dgm:t>
    </dgm:pt>
    <dgm:pt modelId="{7163848D-8DBD-4E1D-8CD9-9EBF753047CE}" type="sibTrans" cxnId="{1F64C0AC-0EED-4F9D-B9CA-A5678D84903E}">
      <dgm:prSet/>
      <dgm:spPr/>
      <dgm:t>
        <a:bodyPr/>
        <a:lstStyle/>
        <a:p>
          <a:endParaRPr lang="en-US"/>
        </a:p>
      </dgm:t>
    </dgm:pt>
    <dgm:pt modelId="{D295006F-3226-4582-87AD-A4EB056B31D4}" type="pres">
      <dgm:prSet presAssocID="{812661BD-F26F-4187-A2E2-3040D00A3432}" presName="linear" presStyleCnt="0">
        <dgm:presLayoutVars>
          <dgm:animLvl val="lvl"/>
          <dgm:resizeHandles val="exact"/>
        </dgm:presLayoutVars>
      </dgm:prSet>
      <dgm:spPr/>
    </dgm:pt>
    <dgm:pt modelId="{4CF7585A-2118-4F03-A7E2-586B67285F81}" type="pres">
      <dgm:prSet presAssocID="{36D5A93C-C2D9-467B-9124-044701E22D21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4D3ABD2-ACE0-4C26-B307-4A95690AF945}" type="pres">
      <dgm:prSet presAssocID="{B96F2C0D-7524-47A9-9E8F-0CEC56D0BE80}" presName="spacer" presStyleCnt="0"/>
      <dgm:spPr/>
    </dgm:pt>
    <dgm:pt modelId="{C43C7909-F548-4870-B5DE-03E8ECC605CC}" type="pres">
      <dgm:prSet presAssocID="{414BAEB0-8BEE-491F-875C-56D8508DCDA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026547C-E818-4A86-BF16-D44FEECF8908}" type="pres">
      <dgm:prSet presAssocID="{C5CEEC5A-FCA7-42FE-BF74-0DDA8ED5F877}" presName="spacer" presStyleCnt="0"/>
      <dgm:spPr/>
    </dgm:pt>
    <dgm:pt modelId="{ABDC23FC-4977-4F83-87FB-C64FAC3D9583}" type="pres">
      <dgm:prSet presAssocID="{F13AB84E-BF5A-46E1-9C14-3186EB62DB8A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FC08D2EA-5DB3-493E-B9D8-A0EF3E9145D2}" type="pres">
      <dgm:prSet presAssocID="{0402D338-8321-449D-897F-8F93452A1C52}" presName="spacer" presStyleCnt="0"/>
      <dgm:spPr/>
    </dgm:pt>
    <dgm:pt modelId="{B56C62F5-BF7A-4663-884E-E3849D7D66DA}" type="pres">
      <dgm:prSet presAssocID="{49140149-596A-472D-9C65-F77B20342725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57FCEC26-1DB0-4CE6-8520-2E22DB9FC7E1}" type="pres">
      <dgm:prSet presAssocID="{1234E89E-0D72-43AB-8381-4072C20E5BA2}" presName="spacer" presStyleCnt="0"/>
      <dgm:spPr/>
    </dgm:pt>
    <dgm:pt modelId="{1BEC0CDD-5198-483C-846C-70DEDAD65B62}" type="pres">
      <dgm:prSet presAssocID="{C524F529-50DF-4347-A5BA-047E05F3FB9D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4087ADA-1D7C-42B1-8994-AF0F636C57D8}" type="pres">
      <dgm:prSet presAssocID="{88A50EA0-E4DB-45DB-A8BB-DB3A62A02831}" presName="spacer" presStyleCnt="0"/>
      <dgm:spPr/>
    </dgm:pt>
    <dgm:pt modelId="{F3044536-2431-41A6-AAD7-05242EB3B32F}" type="pres">
      <dgm:prSet presAssocID="{AD1A8CDE-3189-47FF-8E45-DC0F26E305AE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7AEF761D-BC41-455F-954E-73583325C4D0}" type="presOf" srcId="{414BAEB0-8BEE-491F-875C-56D8508DCDAC}" destId="{C43C7909-F548-4870-B5DE-03E8ECC605CC}" srcOrd="0" destOrd="0" presId="urn:microsoft.com/office/officeart/2005/8/layout/vList2"/>
    <dgm:cxn modelId="{C4EE001F-0B98-4AE0-ADE7-7410B6DC0D1C}" type="presOf" srcId="{AD1A8CDE-3189-47FF-8E45-DC0F26E305AE}" destId="{F3044536-2431-41A6-AAD7-05242EB3B32F}" srcOrd="0" destOrd="0" presId="urn:microsoft.com/office/officeart/2005/8/layout/vList2"/>
    <dgm:cxn modelId="{6E1AD927-2A33-475A-AC78-DCB1EA8BA029}" type="presOf" srcId="{C524F529-50DF-4347-A5BA-047E05F3FB9D}" destId="{1BEC0CDD-5198-483C-846C-70DEDAD65B62}" srcOrd="0" destOrd="0" presId="urn:microsoft.com/office/officeart/2005/8/layout/vList2"/>
    <dgm:cxn modelId="{83EE5629-908E-41C4-83AB-36C696C6732D}" type="presOf" srcId="{F13AB84E-BF5A-46E1-9C14-3186EB62DB8A}" destId="{ABDC23FC-4977-4F83-87FB-C64FAC3D9583}" srcOrd="0" destOrd="0" presId="urn:microsoft.com/office/officeart/2005/8/layout/vList2"/>
    <dgm:cxn modelId="{C3F2B72F-A41B-434C-9399-52428F0C85FF}" srcId="{812661BD-F26F-4187-A2E2-3040D00A3432}" destId="{C524F529-50DF-4347-A5BA-047E05F3FB9D}" srcOrd="4" destOrd="0" parTransId="{F5CBF629-D31E-4159-AAC4-155F45E9DB61}" sibTransId="{88A50EA0-E4DB-45DB-A8BB-DB3A62A02831}"/>
    <dgm:cxn modelId="{E83C9D40-7B09-4EA1-98EF-9CB8927242E8}" srcId="{812661BD-F26F-4187-A2E2-3040D00A3432}" destId="{49140149-596A-472D-9C65-F77B20342725}" srcOrd="3" destOrd="0" parTransId="{8A5D23F7-5DB3-4E2D-AAEF-C5E8204E0621}" sibTransId="{1234E89E-0D72-43AB-8381-4072C20E5BA2}"/>
    <dgm:cxn modelId="{8656895E-D33A-465F-8895-E6D345BAF932}" type="presOf" srcId="{812661BD-F26F-4187-A2E2-3040D00A3432}" destId="{D295006F-3226-4582-87AD-A4EB056B31D4}" srcOrd="0" destOrd="0" presId="urn:microsoft.com/office/officeart/2005/8/layout/vList2"/>
    <dgm:cxn modelId="{57CBC944-E30C-4356-8993-B72E5CC43BC9}" type="presOf" srcId="{49140149-596A-472D-9C65-F77B20342725}" destId="{B56C62F5-BF7A-4663-884E-E3849D7D66DA}" srcOrd="0" destOrd="0" presId="urn:microsoft.com/office/officeart/2005/8/layout/vList2"/>
    <dgm:cxn modelId="{A836A445-5437-407C-AF65-B938AFCF39B3}" srcId="{812661BD-F26F-4187-A2E2-3040D00A3432}" destId="{F13AB84E-BF5A-46E1-9C14-3186EB62DB8A}" srcOrd="2" destOrd="0" parTransId="{A2038025-2829-4481-A636-46DAD6766403}" sibTransId="{0402D338-8321-449D-897F-8F93452A1C52}"/>
    <dgm:cxn modelId="{0A1C6D6A-2039-4152-ABD8-929E98BF8C90}" srcId="{812661BD-F26F-4187-A2E2-3040D00A3432}" destId="{414BAEB0-8BEE-491F-875C-56D8508DCDAC}" srcOrd="1" destOrd="0" parTransId="{C0E59CDE-B3F3-40F8-84CC-619F28518B72}" sibTransId="{C5CEEC5A-FCA7-42FE-BF74-0DDA8ED5F877}"/>
    <dgm:cxn modelId="{6AA0D76F-F12E-4D9C-97BD-189B6BF4C11A}" srcId="{812661BD-F26F-4187-A2E2-3040D00A3432}" destId="{36D5A93C-C2D9-467B-9124-044701E22D21}" srcOrd="0" destOrd="0" parTransId="{F4E864F8-C2E8-4C5C-8E0A-35DCC37EF774}" sibTransId="{B96F2C0D-7524-47A9-9E8F-0CEC56D0BE80}"/>
    <dgm:cxn modelId="{1F64C0AC-0EED-4F9D-B9CA-A5678D84903E}" srcId="{812661BD-F26F-4187-A2E2-3040D00A3432}" destId="{AD1A8CDE-3189-47FF-8E45-DC0F26E305AE}" srcOrd="5" destOrd="0" parTransId="{A0C74A23-F65F-4A10-9792-64E739F3B89B}" sibTransId="{7163848D-8DBD-4E1D-8CD9-9EBF753047CE}"/>
    <dgm:cxn modelId="{0489E9D3-459C-4A4A-A853-2169A0730FF0}" type="presOf" srcId="{36D5A93C-C2D9-467B-9124-044701E22D21}" destId="{4CF7585A-2118-4F03-A7E2-586B67285F81}" srcOrd="0" destOrd="0" presId="urn:microsoft.com/office/officeart/2005/8/layout/vList2"/>
    <dgm:cxn modelId="{FC61E9C9-667D-4102-9335-2C5175EF6370}" type="presParOf" srcId="{D295006F-3226-4582-87AD-A4EB056B31D4}" destId="{4CF7585A-2118-4F03-A7E2-586B67285F81}" srcOrd="0" destOrd="0" presId="urn:microsoft.com/office/officeart/2005/8/layout/vList2"/>
    <dgm:cxn modelId="{6B30F4F2-2B71-4EFD-BEAF-A3F2856BACDE}" type="presParOf" srcId="{D295006F-3226-4582-87AD-A4EB056B31D4}" destId="{D4D3ABD2-ACE0-4C26-B307-4A95690AF945}" srcOrd="1" destOrd="0" presId="urn:microsoft.com/office/officeart/2005/8/layout/vList2"/>
    <dgm:cxn modelId="{67FAA56F-DC84-49FA-8C49-43368C25D887}" type="presParOf" srcId="{D295006F-3226-4582-87AD-A4EB056B31D4}" destId="{C43C7909-F548-4870-B5DE-03E8ECC605CC}" srcOrd="2" destOrd="0" presId="urn:microsoft.com/office/officeart/2005/8/layout/vList2"/>
    <dgm:cxn modelId="{0F19A5E3-05EE-46A5-BF24-D396CF8249FB}" type="presParOf" srcId="{D295006F-3226-4582-87AD-A4EB056B31D4}" destId="{A026547C-E818-4A86-BF16-D44FEECF8908}" srcOrd="3" destOrd="0" presId="urn:microsoft.com/office/officeart/2005/8/layout/vList2"/>
    <dgm:cxn modelId="{B8E11541-E0B8-4D10-AB83-C3C1D866EA3A}" type="presParOf" srcId="{D295006F-3226-4582-87AD-A4EB056B31D4}" destId="{ABDC23FC-4977-4F83-87FB-C64FAC3D9583}" srcOrd="4" destOrd="0" presId="urn:microsoft.com/office/officeart/2005/8/layout/vList2"/>
    <dgm:cxn modelId="{29A5C8D7-CE59-48FE-8204-68EA8DF823C2}" type="presParOf" srcId="{D295006F-3226-4582-87AD-A4EB056B31D4}" destId="{FC08D2EA-5DB3-493E-B9D8-A0EF3E9145D2}" srcOrd="5" destOrd="0" presId="urn:microsoft.com/office/officeart/2005/8/layout/vList2"/>
    <dgm:cxn modelId="{8BCA8A11-E18E-4F92-AD64-97659081BECD}" type="presParOf" srcId="{D295006F-3226-4582-87AD-A4EB056B31D4}" destId="{B56C62F5-BF7A-4663-884E-E3849D7D66DA}" srcOrd="6" destOrd="0" presId="urn:microsoft.com/office/officeart/2005/8/layout/vList2"/>
    <dgm:cxn modelId="{17F08EA4-E1E3-4E83-9D42-8F36274E440E}" type="presParOf" srcId="{D295006F-3226-4582-87AD-A4EB056B31D4}" destId="{57FCEC26-1DB0-4CE6-8520-2E22DB9FC7E1}" srcOrd="7" destOrd="0" presId="urn:microsoft.com/office/officeart/2005/8/layout/vList2"/>
    <dgm:cxn modelId="{788216AE-6673-4A9B-80C5-D852FAEB75AA}" type="presParOf" srcId="{D295006F-3226-4582-87AD-A4EB056B31D4}" destId="{1BEC0CDD-5198-483C-846C-70DEDAD65B62}" srcOrd="8" destOrd="0" presId="urn:microsoft.com/office/officeart/2005/8/layout/vList2"/>
    <dgm:cxn modelId="{11A85DF9-93C3-4D86-9534-FF1E7FC12BB7}" type="presParOf" srcId="{D295006F-3226-4582-87AD-A4EB056B31D4}" destId="{B4087ADA-1D7C-42B1-8994-AF0F636C57D8}" srcOrd="9" destOrd="0" presId="urn:microsoft.com/office/officeart/2005/8/layout/vList2"/>
    <dgm:cxn modelId="{E45C1E02-0FCF-469F-AD8E-C7A76126B38C}" type="presParOf" srcId="{D295006F-3226-4582-87AD-A4EB056B31D4}" destId="{F3044536-2431-41A6-AAD7-05242EB3B32F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7585A-2118-4F03-A7E2-586B67285F81}">
      <dsp:nvSpPr>
        <dsp:cNvPr id="0" name=""/>
        <dsp:cNvSpPr/>
      </dsp:nvSpPr>
      <dsp:spPr>
        <a:xfrm>
          <a:off x="0" y="451937"/>
          <a:ext cx="4540371" cy="5615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400" b="1" kern="1200"/>
            <a:t>Kompetanse</a:t>
          </a:r>
          <a:endParaRPr lang="en-US" sz="2400" kern="1200"/>
        </a:p>
      </dsp:txBody>
      <dsp:txXfrm>
        <a:off x="27415" y="479352"/>
        <a:ext cx="4485541" cy="506769"/>
      </dsp:txXfrm>
    </dsp:sp>
    <dsp:sp modelId="{C43C7909-F548-4870-B5DE-03E8ECC605CC}">
      <dsp:nvSpPr>
        <dsp:cNvPr id="0" name=""/>
        <dsp:cNvSpPr/>
      </dsp:nvSpPr>
      <dsp:spPr>
        <a:xfrm>
          <a:off x="0" y="1082657"/>
          <a:ext cx="4540371" cy="5615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400" b="1" kern="1200"/>
            <a:t>Bolig og Bostedsattraktivitet </a:t>
          </a:r>
          <a:endParaRPr lang="en-US" sz="2400" kern="1200"/>
        </a:p>
      </dsp:txBody>
      <dsp:txXfrm>
        <a:off x="27415" y="1110072"/>
        <a:ext cx="4485541" cy="506769"/>
      </dsp:txXfrm>
    </dsp:sp>
    <dsp:sp modelId="{ABDC23FC-4977-4F83-87FB-C64FAC3D9583}">
      <dsp:nvSpPr>
        <dsp:cNvPr id="0" name=""/>
        <dsp:cNvSpPr/>
      </dsp:nvSpPr>
      <dsp:spPr>
        <a:xfrm>
          <a:off x="0" y="1713377"/>
          <a:ext cx="4540371" cy="5615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400" b="1" kern="1200"/>
            <a:t>Mobilitet</a:t>
          </a:r>
          <a:endParaRPr lang="en-US" sz="2400" kern="1200"/>
        </a:p>
      </dsp:txBody>
      <dsp:txXfrm>
        <a:off x="27415" y="1740792"/>
        <a:ext cx="4485541" cy="506769"/>
      </dsp:txXfrm>
    </dsp:sp>
    <dsp:sp modelId="{B56C62F5-BF7A-4663-884E-E3849D7D66DA}">
      <dsp:nvSpPr>
        <dsp:cNvPr id="0" name=""/>
        <dsp:cNvSpPr/>
      </dsp:nvSpPr>
      <dsp:spPr>
        <a:xfrm>
          <a:off x="0" y="2344097"/>
          <a:ext cx="4540371" cy="5615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400" b="1" kern="1200"/>
            <a:t>Næringsareal</a:t>
          </a:r>
          <a:endParaRPr lang="en-US" sz="2400" kern="1200"/>
        </a:p>
      </dsp:txBody>
      <dsp:txXfrm>
        <a:off x="27415" y="2371512"/>
        <a:ext cx="4485541" cy="506769"/>
      </dsp:txXfrm>
    </dsp:sp>
    <dsp:sp modelId="{1BEC0CDD-5198-483C-846C-70DEDAD65B62}">
      <dsp:nvSpPr>
        <dsp:cNvPr id="0" name=""/>
        <dsp:cNvSpPr/>
      </dsp:nvSpPr>
      <dsp:spPr>
        <a:xfrm>
          <a:off x="0" y="2974817"/>
          <a:ext cx="4540371" cy="5615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400" b="1" kern="1200"/>
            <a:t>Omdømme</a:t>
          </a:r>
          <a:endParaRPr lang="en-US" sz="2400" kern="1200"/>
        </a:p>
      </dsp:txBody>
      <dsp:txXfrm>
        <a:off x="27415" y="3002232"/>
        <a:ext cx="4485541" cy="506769"/>
      </dsp:txXfrm>
    </dsp:sp>
    <dsp:sp modelId="{F3044536-2431-41A6-AAD7-05242EB3B32F}">
      <dsp:nvSpPr>
        <dsp:cNvPr id="0" name=""/>
        <dsp:cNvSpPr/>
      </dsp:nvSpPr>
      <dsp:spPr>
        <a:xfrm>
          <a:off x="0" y="3605537"/>
          <a:ext cx="4540371" cy="5615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400" b="1" kern="1200"/>
            <a:t>Reiseliv </a:t>
          </a:r>
          <a:endParaRPr lang="en-US" sz="2400" kern="1200"/>
        </a:p>
      </dsp:txBody>
      <dsp:txXfrm>
        <a:off x="27415" y="3632952"/>
        <a:ext cx="4485541" cy="5067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BFAD2CC-6775-7945-A297-9C091C314F88}" type="datetimeFigureOut">
              <a:rPr lang="nb-NO" smtClean="0"/>
              <a:pPr/>
              <a:t>11.05.2026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8E936DD9-7AFF-B146-983A-1D36139C718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2537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EE6BB-8A5A-1AF1-46F8-3FAB97685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2291FEA8-02BB-3CE9-1F9B-ACD4893112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7849EA84-7249-9FC2-F2A2-FF94412ED2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Innledning ved Rune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E0682CE-0E51-56F7-4CE6-968A31D0C8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09540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Anne Torunn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8013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CC429-1B84-9862-EC29-716B242DE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A83A315-0BC3-E6AD-F097-38A7B550A6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5A712FA9-74EC-B6D8-6C40-11F4190C49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aseline="0"/>
              <a:t>Yngve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81BC5A6-BC19-E928-7A5F-A152DB0253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5617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Ole Andreas/Kåre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73576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>
                <a:solidFill>
                  <a:srgbClr val="212121"/>
                </a:solidFill>
                <a:latin typeface="Arial"/>
                <a:cs typeface="Arial"/>
              </a:rPr>
              <a:t>Matthieu</a:t>
            </a:r>
          </a:p>
          <a:p>
            <a:endParaRPr lang="nb-NO">
              <a:solidFill>
                <a:srgbClr val="212121"/>
              </a:solidFill>
              <a:latin typeface="Arial"/>
              <a:cs typeface="Arial"/>
            </a:endParaRPr>
          </a:p>
          <a:p>
            <a:r>
              <a:rPr lang="nb-NO">
                <a:solidFill>
                  <a:srgbClr val="212121"/>
                </a:solidFill>
                <a:latin typeface="Arial"/>
                <a:cs typeface="Arial"/>
              </a:rPr>
              <a:t>Kampen om kompetanse, arbeidskraft og mennesker blir stadig tøffere, samtidig som regionen har sterke næringer, høy kompetanse, innovasjonskraft og gode liv å tilby. Utfordringen er ikke først og fremst manglende substans – men at Agder i for liten grad forbindes med de mulighetene som faktisk finnes her, blant annet når det gjelder karrieremuligheter. Det skal Vekst i Sør gjøre noe med!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 </a:t>
            </a:r>
            <a:endParaRPr lang="en-US">
              <a:latin typeface="Arial"/>
              <a:cs typeface="Arial"/>
            </a:endParaRPr>
          </a:p>
          <a:p>
            <a:r>
              <a:rPr lang="nb-NO">
                <a:solidFill>
                  <a:srgbClr val="212121"/>
                </a:solidFill>
              </a:rPr>
              <a:t>Målet med dette prosjektet er derfor tydelig: Å samle hele Agder om en </a:t>
            </a:r>
            <a:r>
              <a:rPr lang="nb-NO" b="1">
                <a:solidFill>
                  <a:srgbClr val="212121"/>
                </a:solidFill>
              </a:rPr>
              <a:t>felles, langsiktig satsing </a:t>
            </a:r>
            <a:r>
              <a:rPr lang="nb-NO">
                <a:solidFill>
                  <a:srgbClr val="212121"/>
                </a:solidFill>
              </a:rPr>
              <a:t>for å bygge et sterkere og mer attraktivt bilde av regionen som jobb‑, karriere‑ og bosted.</a:t>
            </a:r>
            <a:endParaRPr lang="nb-NO"/>
          </a:p>
          <a:p>
            <a:endParaRPr lang="nb-NO">
              <a:solidFill>
                <a:srgbClr val="212121"/>
              </a:solidFill>
              <a:cs typeface="Arial"/>
            </a:endParaRPr>
          </a:p>
          <a:p>
            <a:r>
              <a:rPr lang="nb-NO">
                <a:solidFill>
                  <a:srgbClr val="212121"/>
                </a:solidFill>
                <a:latin typeface="Arial"/>
                <a:cs typeface="Arial"/>
              </a:rPr>
              <a:t>30.april ble det arrangert en workshop </a:t>
            </a:r>
            <a:endParaRPr lang="nb-NO">
              <a:solidFill>
                <a:srgbClr val="212121"/>
              </a:solidFill>
              <a:cs typeface="Arial"/>
            </a:endParaRPr>
          </a:p>
          <a:p>
            <a:endParaRPr lang="nb-NO">
              <a:cs typeface="Arial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3975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5D14F-9CDD-1018-8EDF-0B27642DF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64DD1115-2787-AB2A-D4B2-1D0FB49801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FC765960-3EF8-A4B4-C7A1-E2E199E448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>
                <a:solidFill>
                  <a:srgbClr val="212121"/>
                </a:solidFill>
                <a:latin typeface="Arial"/>
                <a:cs typeface="Arial"/>
              </a:rPr>
              <a:t>Matthieu</a:t>
            </a:r>
          </a:p>
          <a:p>
            <a:endParaRPr lang="nb-NO">
              <a:solidFill>
                <a:srgbClr val="212121"/>
              </a:solidFill>
              <a:latin typeface="Arial"/>
              <a:cs typeface="Arial"/>
            </a:endParaRPr>
          </a:p>
          <a:p>
            <a:r>
              <a:rPr lang="nb-NO">
                <a:solidFill>
                  <a:srgbClr val="212121"/>
                </a:solidFill>
                <a:latin typeface="Arial"/>
                <a:cs typeface="Arial"/>
              </a:rPr>
              <a:t>Kampen om kompetanse, arbeidskraft og mennesker blir stadig tøffere, samtidig som regionen har sterke næringer, høy kompetanse, innovasjonskraft og gode liv å tilby. Utfordringen er ikke først og fremst manglende substans – men at Agder i for liten grad forbindes med de mulighetene som faktisk finnes her, blant annet når det gjelder karrieremuligheter. Det skal Vekst i Sør gjøre noe med!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 </a:t>
            </a:r>
            <a:endParaRPr lang="en-US">
              <a:latin typeface="Arial"/>
              <a:cs typeface="Arial"/>
            </a:endParaRPr>
          </a:p>
          <a:p>
            <a:r>
              <a:rPr lang="nb-NO">
                <a:solidFill>
                  <a:srgbClr val="212121"/>
                </a:solidFill>
              </a:rPr>
              <a:t>Målet med dette prosjektet er derfor tydelig: Å samle hele Agder om en </a:t>
            </a:r>
            <a:r>
              <a:rPr lang="nb-NO" b="1">
                <a:solidFill>
                  <a:srgbClr val="212121"/>
                </a:solidFill>
              </a:rPr>
              <a:t>felles, langsiktig satsing </a:t>
            </a:r>
            <a:r>
              <a:rPr lang="nb-NO">
                <a:solidFill>
                  <a:srgbClr val="212121"/>
                </a:solidFill>
              </a:rPr>
              <a:t>for å bygge et sterkere og mer attraktivt bilde av regionen som jobb‑, karriere‑ og bosted.</a:t>
            </a:r>
            <a:endParaRPr lang="nb-NO"/>
          </a:p>
          <a:p>
            <a:endParaRPr lang="nb-NO">
              <a:solidFill>
                <a:srgbClr val="212121"/>
              </a:solidFill>
              <a:cs typeface="Arial"/>
            </a:endParaRPr>
          </a:p>
          <a:p>
            <a:r>
              <a:rPr lang="nb-NO">
                <a:solidFill>
                  <a:srgbClr val="212121"/>
                </a:solidFill>
                <a:latin typeface="Arial"/>
                <a:cs typeface="Arial"/>
              </a:rPr>
              <a:t>30.april ble det arrangert en workshop </a:t>
            </a:r>
            <a:endParaRPr lang="nb-NO">
              <a:solidFill>
                <a:srgbClr val="212121"/>
              </a:solidFill>
              <a:cs typeface="Arial"/>
            </a:endParaRPr>
          </a:p>
          <a:p>
            <a:endParaRPr lang="nb-NO">
              <a:cs typeface="Arial"/>
            </a:endParaRP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1DDFAB3-1E32-62CF-CC33-E457D715E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31389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584B9-1FE5-2B57-5B91-01BF170ED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77412765-60BD-0EF2-413E-ACF20E8368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44032FE7-B2CE-8538-6A13-2DB64F5D14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>
                <a:solidFill>
                  <a:srgbClr val="212121"/>
                </a:solidFill>
                <a:latin typeface="Arial"/>
                <a:cs typeface="Arial"/>
              </a:rPr>
              <a:t>Matthieu</a:t>
            </a:r>
          </a:p>
          <a:p>
            <a:endParaRPr lang="nb-NO">
              <a:solidFill>
                <a:srgbClr val="212121"/>
              </a:solidFill>
              <a:latin typeface="Arial"/>
              <a:cs typeface="Arial"/>
            </a:endParaRPr>
          </a:p>
          <a:p>
            <a:r>
              <a:rPr lang="nb-NO">
                <a:solidFill>
                  <a:srgbClr val="212121"/>
                </a:solidFill>
                <a:latin typeface="Arial"/>
                <a:cs typeface="Arial"/>
              </a:rPr>
              <a:t>Kampen om kompetanse, arbeidskraft og mennesker blir stadig tøffere, samtidig som regionen har sterke næringer, høy kompetanse, innovasjonskraft og gode liv å tilby. Utfordringen er ikke først og fremst manglende substans – men at Agder i for liten grad forbindes med de mulighetene som faktisk finnes her, blant annet når det gjelder karrieremuligheter. Det skal Vekst i Sør gjøre noe med!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 </a:t>
            </a:r>
            <a:endParaRPr lang="en-US">
              <a:latin typeface="Arial"/>
              <a:cs typeface="Arial"/>
            </a:endParaRPr>
          </a:p>
          <a:p>
            <a:r>
              <a:rPr lang="nb-NO">
                <a:solidFill>
                  <a:srgbClr val="212121"/>
                </a:solidFill>
              </a:rPr>
              <a:t>Målet med dette prosjektet er derfor tydelig: Å samle hele Agder om en </a:t>
            </a:r>
            <a:r>
              <a:rPr lang="nb-NO" b="1">
                <a:solidFill>
                  <a:srgbClr val="212121"/>
                </a:solidFill>
              </a:rPr>
              <a:t>felles, langsiktig satsing </a:t>
            </a:r>
            <a:r>
              <a:rPr lang="nb-NO">
                <a:solidFill>
                  <a:srgbClr val="212121"/>
                </a:solidFill>
              </a:rPr>
              <a:t>for å bygge et sterkere og mer attraktivt bilde av regionen som jobb‑, karriere‑ og bosted.</a:t>
            </a:r>
            <a:endParaRPr lang="nb-NO"/>
          </a:p>
          <a:p>
            <a:endParaRPr lang="nb-NO">
              <a:solidFill>
                <a:srgbClr val="212121"/>
              </a:solidFill>
              <a:cs typeface="Arial"/>
            </a:endParaRPr>
          </a:p>
          <a:p>
            <a:r>
              <a:rPr lang="nb-NO">
                <a:solidFill>
                  <a:srgbClr val="212121"/>
                </a:solidFill>
                <a:latin typeface="Arial"/>
                <a:cs typeface="Arial"/>
              </a:rPr>
              <a:t>30.april ble det arrangert en workshop </a:t>
            </a:r>
            <a:endParaRPr lang="nb-NO">
              <a:solidFill>
                <a:srgbClr val="212121"/>
              </a:solidFill>
              <a:cs typeface="Arial"/>
            </a:endParaRPr>
          </a:p>
          <a:p>
            <a:endParaRPr lang="nb-NO">
              <a:cs typeface="Arial"/>
            </a:endParaRP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7397162-6FB8-681B-22D3-C560D5D84E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4907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>
                <a:latin typeface="Arial"/>
                <a:cs typeface="Arial"/>
              </a:rPr>
              <a:t>Siri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2137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Siri</a:t>
            </a:r>
          </a:p>
          <a:p>
            <a:br>
              <a:rPr lang="nb-NO" sz="1200" b="0" i="0" kern="1200">
                <a:effectLst/>
                <a:latin typeface="Arial" panose="020B0604020202020204" pitchFamily="34" charset="0"/>
                <a:cs typeface="Arial"/>
              </a:rPr>
            </a:br>
            <a:r>
              <a:rPr lang="nb-NO" sz="1200" b="0" i="0" kern="1200">
                <a:solidFill>
                  <a:schemeClr val="tx1"/>
                </a:solidFill>
                <a:effectLst/>
                <a:latin typeface="Arial"/>
                <a:cs typeface="Arial"/>
              </a:rPr>
              <a:t>Deltakelsen fra Agder er i samarbeid med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Arial"/>
                <a:cs typeface="Arial"/>
              </a:rPr>
              <a:t>Invest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Arial"/>
                <a:cs typeface="Arial"/>
              </a:rPr>
              <a:t> in Agder og Rogaland.</a:t>
            </a:r>
            <a:endParaRPr lang="nb-NO">
              <a:latin typeface="Arial"/>
              <a:cs typeface="Arial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25210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Siri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42718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>
                <a:latin typeface="Arial"/>
                <a:cs typeface="Arial"/>
              </a:rPr>
              <a:t>Siri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1467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Rune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03599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Siri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13414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Einar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04336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Einar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02665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ADD5E-65F3-2A32-C42F-CA2550644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93339FD7-2BF8-1D5E-8BF2-A89FBC3AA9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43FE8659-0A17-C145-9A0A-6C667AE3F1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Rune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F5A5B52-6034-4D76-6379-2138A968D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38958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3C40A-5ACC-EEE0-E744-03E5A2F42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F872C276-1F04-C9BC-CA6A-87A8EDDFB3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21379B17-7CD3-0029-2CCD-A73D720A5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>
                <a:latin typeface="Arial"/>
                <a:cs typeface="Arial"/>
              </a:rPr>
              <a:t>Rune - </a:t>
            </a:r>
          </a:p>
          <a:p>
            <a:r>
              <a:rPr lang="nb-NO">
                <a:latin typeface="Arial"/>
                <a:cs typeface="Arial"/>
              </a:rPr>
              <a:t>Er klar over arbeidet</a:t>
            </a:r>
          </a:p>
          <a:p>
            <a:r>
              <a:rPr lang="nb-NO">
                <a:latin typeface="Arial"/>
                <a:cs typeface="Arial"/>
              </a:rPr>
              <a:t>Viktig å synkronisere strategien </a:t>
            </a:r>
          </a:p>
          <a:p>
            <a:endParaRPr lang="nb-NO">
              <a:cs typeface="Arial"/>
            </a:endParaRPr>
          </a:p>
          <a:p>
            <a:r>
              <a:rPr lang="nb-NO">
                <a:latin typeface="Arial"/>
                <a:cs typeface="Arial"/>
              </a:rPr>
              <a:t>Hva kan vi bidra med her? </a:t>
            </a:r>
            <a:endParaRPr lang="nb-NO">
              <a:cs typeface="Arial"/>
            </a:endParaRP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42954A7-8567-4F9C-124F-C74BC5BF71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484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1BF24-6056-E021-4EA0-7142D25CA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D505FAB3-B067-C313-276E-2B4186960B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1925843C-B0EA-39A5-B6A5-7397B8E633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Rune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FDD9027-5920-DA5B-F9CA-2AB744E497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7733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940"/>
              </a:lnSpc>
              <a:spcAft>
                <a:spcPts val="1500"/>
              </a:spcAft>
              <a:buNone/>
            </a:pPr>
            <a:r>
              <a:rPr lang="nb-NO" sz="1200" b="1">
                <a:solidFill>
                  <a:srgbClr val="313131"/>
                </a:solidFill>
                <a:effectLst/>
                <a:latin typeface="Helvetica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Rune</a:t>
            </a:r>
          </a:p>
          <a:p>
            <a:pPr marL="0" marR="0" lvl="0" indent="0" algn="l" defTabSz="914400" rtl="0" eaLnBrk="1" fontAlgn="auto" latinLnBrk="0" hangingPunct="1">
              <a:lnSpc>
                <a:spcPts val="194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tabLst/>
              <a:defRPr/>
            </a:pPr>
            <a:r>
              <a:rPr lang="nb-NO" sz="1200"/>
              <a:t>Info fra Næringskonferansen </a:t>
            </a:r>
            <a:r>
              <a:rPr lang="nb-NO" sz="1200" b="1"/>
              <a:t>Framoverlent </a:t>
            </a:r>
            <a:r>
              <a:rPr lang="nb-NO" sz="1200"/>
              <a:t>21.april Arrangement med veldig gode tilbakemeldinger, både fra presse og deltakere. Tydelig et behov i Østregionen, fulltegnet og bred representasjon. </a:t>
            </a:r>
          </a:p>
          <a:p>
            <a:pPr>
              <a:lnSpc>
                <a:spcPts val="1940"/>
              </a:lnSpc>
              <a:spcAft>
                <a:spcPts val="1500"/>
              </a:spcAft>
              <a:buNone/>
            </a:pPr>
            <a:endParaRPr lang="nb-NO" sz="1200" b="1">
              <a:solidFill>
                <a:srgbClr val="313131"/>
              </a:solidFill>
              <a:effectLst/>
              <a:latin typeface="Helvetica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ts val="1940"/>
              </a:lnSpc>
              <a:spcAft>
                <a:spcPts val="1500"/>
              </a:spcAft>
              <a:buNone/>
            </a:pPr>
            <a:endParaRPr lang="nb-NO" sz="1200" b="1">
              <a:solidFill>
                <a:srgbClr val="313131"/>
              </a:solidFill>
              <a:effectLst/>
              <a:latin typeface="Helvetica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ts val="1940"/>
              </a:lnSpc>
              <a:spcAft>
                <a:spcPts val="1500"/>
              </a:spcAft>
              <a:buNone/>
            </a:pPr>
            <a:r>
              <a:rPr lang="nb-NO" sz="1200" b="1">
                <a:solidFill>
                  <a:srgbClr val="313131"/>
                </a:solidFill>
                <a:effectLst/>
                <a:latin typeface="Helvetica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Framoverlent</a:t>
            </a:r>
            <a:r>
              <a:rPr lang="nb-NO" sz="1200">
                <a:solidFill>
                  <a:srgbClr val="313131"/>
                </a:solidFill>
                <a:effectLst/>
                <a:latin typeface="Helvetica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er en møteplass for gründere, bedriftseiere og ansatte som ønsker inspirasjon, nye perspektiver og verdifulle relasjoner. Gjennom aktuelle foredrag og gode samtaler samles næringslivet for å dele erfaringer, bygge samarbeid og utforske muligheter for vekst og innovasjon.</a:t>
            </a:r>
            <a:endParaRPr lang="nb-NO" sz="11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ts val="1940"/>
              </a:lnSpc>
              <a:spcAft>
                <a:spcPts val="1500"/>
              </a:spcAft>
              <a:buNone/>
            </a:pPr>
            <a:r>
              <a:rPr lang="nb-NO" sz="1200">
                <a:solidFill>
                  <a:srgbClr val="313131"/>
                </a:solidFill>
                <a:effectLst/>
                <a:latin typeface="Helvetica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På scenen møter du blant annet Petter Northug, Sunniva Rose og generalløytnant Robert </a:t>
            </a:r>
            <a:r>
              <a:rPr lang="nb-NO" sz="1200" err="1">
                <a:solidFill>
                  <a:srgbClr val="313131"/>
                </a:solidFill>
                <a:effectLst/>
                <a:latin typeface="Helvetica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Mood</a:t>
            </a:r>
            <a:r>
              <a:rPr lang="nb-NO" sz="1200">
                <a:solidFill>
                  <a:srgbClr val="313131"/>
                </a:solidFill>
                <a:effectLst/>
                <a:latin typeface="Helvetica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– med temaer som prestasjon og motgang, energiframtid og kjernekraft, samt beredskap i en urolig tid.</a:t>
            </a:r>
            <a:endParaRPr lang="nb-NO" sz="11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5014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/>
              <a:t>Rune – til Anne Torunn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B47F5C-C94D-417D-8719-BBD0F1BB9277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4782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Anne Torunn </a:t>
            </a:r>
          </a:p>
          <a:p>
            <a:endParaRPr lang="nb-NO"/>
          </a:p>
          <a:p>
            <a:r>
              <a:rPr lang="nb-NO"/>
              <a:t>Mye skjer på to år, behov for å spisse og sjekke retningen på strategien</a:t>
            </a:r>
          </a:p>
          <a:p>
            <a:endParaRPr lang="nb-NO"/>
          </a:p>
          <a:p>
            <a:pPr marL="0" indent="0">
              <a:buFont typeface="Arial" panose="020B0604020202020204" pitchFamily="34" charset="0"/>
              <a:buNone/>
            </a:pPr>
            <a:r>
              <a:rPr lang="nb-NO"/>
              <a:t>Attraktivitetspyramiden – bidra til å forstå hvorfor steder (kommuner, regioner) vokser eller opplever fraflytting.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/>
              <a:t>Det er tre årsaker til at et sted vokser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/>
              <a:t>Det er attraktiviteten i sum for de tre dimensjonene som teller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/>
              <a:t>Det blir stadig viktigere å være attraktiv som bosted og besøk.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/>
          </a:p>
          <a:p>
            <a:r>
              <a:rPr lang="nb-NO"/>
              <a:t>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8109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Anne Torunn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140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3039E-7A43-35A1-638C-CF033C184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7F0613AB-CE1A-0F7D-F6E4-16E16EF5AD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6597A486-2842-D5CA-3A49-F251F68EC3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Anne Torunn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4824894-E9AC-1B36-59CE-234C33E926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6355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855E4-0AC8-0508-8AF6-AD76689DC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51F51DDE-4512-26F1-16E0-49399E0A7B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15AED212-E277-2265-634A-F51BFDC39D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Anne Torunn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F47A42A-77DB-684F-1D99-F15309283C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6DD9-7AFF-B146-983A-1D36139C718B}" type="slidenum">
              <a:rPr lang="nb-NO" smtClean="0"/>
              <a:pPr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322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F1F121A-576F-974D-8434-9BCB6D9FD2EA}"/>
              </a:ext>
            </a:extLst>
          </p:cNvPr>
          <p:cNvSpPr/>
          <p:nvPr userDrawn="1"/>
        </p:nvSpPr>
        <p:spPr>
          <a:xfrm>
            <a:off x="0" y="0"/>
            <a:ext cx="12192000" cy="56245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atin typeface="+mj-lt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C615EA1-4A17-614F-B1EA-DEF4767EB3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504CA90-86FC-0442-9543-E204B876F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A8F674B0-8958-9F47-A32D-D10F53C8B1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23080" y="6070947"/>
            <a:ext cx="2830720" cy="406082"/>
          </a:xfrm>
          <a:prstGeom prst="rect">
            <a:avLst/>
          </a:prstGeom>
        </p:spPr>
      </p:pic>
      <p:pic>
        <p:nvPicPr>
          <p:cNvPr id="5" name="Bilde 4" descr="Et bilde som inneholder tekst&#10;&#10;Automatisk generert beskrivelse">
            <a:extLst>
              <a:ext uri="{FF2B5EF4-FFF2-40B4-BE49-F238E27FC236}">
                <a16:creationId xmlns:a16="http://schemas.microsoft.com/office/drawing/2014/main" id="{0CF3CACE-5576-1C49-9201-78E3BBB705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868987"/>
            <a:ext cx="2347181" cy="798451"/>
          </a:xfrm>
          <a:prstGeom prst="rect">
            <a:avLst/>
          </a:prstGeom>
        </p:spPr>
      </p:pic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73FA0D6-FDD6-EF44-B5CA-CBE0BB24CA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75777" y="6085651"/>
            <a:ext cx="1123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Roboto Light" panose="02000000000000000000" pitchFamily="2" charset="0"/>
              </a:defRPr>
            </a:lvl1pPr>
          </a:lstStyle>
          <a:p>
            <a:fld id="{8C00CBD1-8C45-934F-8582-CD5F81975E40}" type="datetimeFigureOut">
              <a:rPr lang="nb-NO" smtClean="0"/>
              <a:pPr/>
              <a:t>11.05.2026</a:t>
            </a:fld>
            <a:endParaRPr lang="nb-NO"/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372F3386-D1B8-B946-87EE-684F33B2D7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63993" y="6085651"/>
            <a:ext cx="864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Roboto Light" panose="02000000000000000000" pitchFamily="2" charset="0"/>
              </a:defRPr>
            </a:lvl1pPr>
          </a:lstStyle>
          <a:p>
            <a:fld id="{C9FE8CD8-6CEC-B34A-8627-6F9426BF89BF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3097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tt 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5DB48B9-BD30-9648-BB93-CC01443A9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D1B296C-D78F-604C-B94F-7B6F0BDC6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188AF-94CD-3A41-B0C9-860355A484D9}" type="datetime1">
              <a:rPr lang="nb-NO" smtClean="0"/>
              <a:t>11.05.2026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F5FE9AC-CB9C-F64C-82B4-71AEC2B8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3A6A48F-EF53-8842-8322-E63006300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lassholder for bilde 6">
            <a:extLst>
              <a:ext uri="{FF2B5EF4-FFF2-40B4-BE49-F238E27FC236}">
                <a16:creationId xmlns:a16="http://schemas.microsoft.com/office/drawing/2014/main" id="{FE00462E-89E8-1346-85E5-0972E4CD66F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07163" y="1106489"/>
            <a:ext cx="5684837" cy="495141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0CB7645A-D68F-7D4D-8F4C-9ED199B06E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3800" y="1412875"/>
            <a:ext cx="4852988" cy="45005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02658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D0D7B517-2420-F14F-B0A5-BC981EE25875}"/>
              </a:ext>
            </a:extLst>
          </p:cNvPr>
          <p:cNvSpPr/>
          <p:nvPr userDrawn="1"/>
        </p:nvSpPr>
        <p:spPr>
          <a:xfrm>
            <a:off x="0" y="0"/>
            <a:ext cx="12192000" cy="562451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922AB2A9-0D4E-1547-B8DA-6ED21B99D1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6" name="Undertittel 2">
            <a:extLst>
              <a:ext uri="{FF2B5EF4-FFF2-40B4-BE49-F238E27FC236}">
                <a16:creationId xmlns:a16="http://schemas.microsoft.com/office/drawing/2014/main" id="{7425419B-943B-2541-946C-177CB8566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752EFE1D-A5A9-1846-AC4E-9617D948F5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23080" y="6070947"/>
            <a:ext cx="2830720" cy="406082"/>
          </a:xfrm>
          <a:prstGeom prst="rect">
            <a:avLst/>
          </a:prstGeom>
        </p:spPr>
      </p:pic>
      <p:pic>
        <p:nvPicPr>
          <p:cNvPr id="20" name="Bilde 19" descr="Et bilde som inneholder tekst&#10;&#10;Automatisk generert beskrivelse">
            <a:extLst>
              <a:ext uri="{FF2B5EF4-FFF2-40B4-BE49-F238E27FC236}">
                <a16:creationId xmlns:a16="http://schemas.microsoft.com/office/drawing/2014/main" id="{4978D98F-0507-154E-A4A5-542BE31194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868987"/>
            <a:ext cx="2347181" cy="798451"/>
          </a:xfrm>
          <a:prstGeom prst="rect">
            <a:avLst/>
          </a:prstGeom>
        </p:spPr>
      </p:pic>
      <p:sp>
        <p:nvSpPr>
          <p:cNvPr id="9" name="Plassholder for dato 3">
            <a:extLst>
              <a:ext uri="{FF2B5EF4-FFF2-40B4-BE49-F238E27FC236}">
                <a16:creationId xmlns:a16="http://schemas.microsoft.com/office/drawing/2014/main" id="{00F85D2A-293E-8A4F-89A1-E779708DB6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75777" y="6085651"/>
            <a:ext cx="1123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Roboto Light" panose="02000000000000000000" pitchFamily="2" charset="0"/>
              </a:defRPr>
            </a:lvl1pPr>
          </a:lstStyle>
          <a:p>
            <a:fld id="{8C00CBD1-8C45-934F-8582-CD5F81975E40}" type="datetimeFigureOut">
              <a:rPr lang="nb-NO" smtClean="0"/>
              <a:pPr/>
              <a:t>11.05.2026</a:t>
            </a:fld>
            <a:endParaRPr lang="nb-NO"/>
          </a:p>
        </p:txBody>
      </p:sp>
      <p:sp>
        <p:nvSpPr>
          <p:cNvPr id="10" name="Plassholder for lysbildenummer 5">
            <a:extLst>
              <a:ext uri="{FF2B5EF4-FFF2-40B4-BE49-F238E27FC236}">
                <a16:creationId xmlns:a16="http://schemas.microsoft.com/office/drawing/2014/main" id="{9A75160A-9710-BD42-A380-2A63D2F06C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63993" y="6085651"/>
            <a:ext cx="864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Roboto Light" panose="02000000000000000000" pitchFamily="2" charset="0"/>
              </a:defRPr>
            </a:lvl1pPr>
          </a:lstStyle>
          <a:p>
            <a:fld id="{C9FE8CD8-6CEC-B34A-8627-6F9426BF89BF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1825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28D2319-6EA7-8748-80B0-0A6CF5FE7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8300"/>
            <a:ext cx="10515599" cy="1331913"/>
          </a:xfrm>
        </p:spPr>
        <p:txBody>
          <a:bodyPr/>
          <a:lstStyle>
            <a:lvl1pPr>
              <a:defRPr b="0" i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7FBDB60-3778-6B46-BC97-EE9C928D2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1808163"/>
            <a:ext cx="10504179" cy="3816351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87E9A1B6-4C33-BF43-BAED-57EAE36E4C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23080" y="6070947"/>
            <a:ext cx="2830720" cy="406082"/>
          </a:xfrm>
          <a:prstGeom prst="rect">
            <a:avLst/>
          </a:prstGeom>
        </p:spPr>
      </p:pic>
      <p:pic>
        <p:nvPicPr>
          <p:cNvPr id="12" name="Bilde 11" descr="Et bilde som inneholder tekst&#10;&#10;Automatisk generert beskrivelse">
            <a:extLst>
              <a:ext uri="{FF2B5EF4-FFF2-40B4-BE49-F238E27FC236}">
                <a16:creationId xmlns:a16="http://schemas.microsoft.com/office/drawing/2014/main" id="{1BE8A937-E5AA-C741-BB8B-97B5D4622A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868987"/>
            <a:ext cx="2347181" cy="798451"/>
          </a:xfrm>
          <a:prstGeom prst="rect">
            <a:avLst/>
          </a:prstGeom>
        </p:spPr>
      </p:pic>
      <p:sp>
        <p:nvSpPr>
          <p:cNvPr id="8" name="Plassholder for dato 3">
            <a:extLst>
              <a:ext uri="{FF2B5EF4-FFF2-40B4-BE49-F238E27FC236}">
                <a16:creationId xmlns:a16="http://schemas.microsoft.com/office/drawing/2014/main" id="{CAF53ABB-14F6-444F-923C-1C75D24473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75777" y="6085651"/>
            <a:ext cx="1123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Roboto Light" panose="02000000000000000000" pitchFamily="2" charset="0"/>
              </a:defRPr>
            </a:lvl1pPr>
          </a:lstStyle>
          <a:p>
            <a:fld id="{8C00CBD1-8C45-934F-8582-CD5F81975E40}" type="datetimeFigureOut">
              <a:rPr lang="nb-NO" smtClean="0"/>
              <a:pPr/>
              <a:t>11.05.2026</a:t>
            </a:fld>
            <a:endParaRPr lang="nb-NO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0459EDA1-0083-1247-99E4-99405A0ED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63993" y="6085651"/>
            <a:ext cx="864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Roboto Light" panose="02000000000000000000" pitchFamily="2" charset="0"/>
              </a:defRPr>
            </a:lvl1pPr>
          </a:lstStyle>
          <a:p>
            <a:fld id="{C9FE8CD8-6CEC-B34A-8627-6F9426BF89BF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3090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DD2C2D-63DC-7B42-BCB5-458AD125E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8300"/>
            <a:ext cx="10515599" cy="1331913"/>
          </a:xfrm>
        </p:spPr>
        <p:txBody>
          <a:bodyPr/>
          <a:lstStyle>
            <a:lvl1pPr>
              <a:defRPr b="0" i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B725D3E-7E5E-8A4B-91D0-4C6F0A3CB0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9788" y="1808163"/>
            <a:ext cx="4824205" cy="38163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4741ED4-66DD-6D43-A58F-B7E0BCD8A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7800" y="1808163"/>
            <a:ext cx="4824413" cy="3816349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6F740E7B-8934-D444-BD51-BD74B65CCD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23080" y="6070947"/>
            <a:ext cx="2830720" cy="406082"/>
          </a:xfrm>
          <a:prstGeom prst="rect">
            <a:avLst/>
          </a:prstGeom>
        </p:spPr>
      </p:pic>
      <p:pic>
        <p:nvPicPr>
          <p:cNvPr id="15" name="Bilde 14" descr="Et bilde som inneholder tekst&#10;&#10;Automatisk generert beskrivelse">
            <a:extLst>
              <a:ext uri="{FF2B5EF4-FFF2-40B4-BE49-F238E27FC236}">
                <a16:creationId xmlns:a16="http://schemas.microsoft.com/office/drawing/2014/main" id="{9E6D378B-24BA-0240-A857-84F81DE9D3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868987"/>
            <a:ext cx="2347181" cy="798451"/>
          </a:xfrm>
          <a:prstGeom prst="rect">
            <a:avLst/>
          </a:prstGeom>
        </p:spPr>
      </p:pic>
      <p:sp>
        <p:nvSpPr>
          <p:cNvPr id="9" name="Plassholder for dato 3">
            <a:extLst>
              <a:ext uri="{FF2B5EF4-FFF2-40B4-BE49-F238E27FC236}">
                <a16:creationId xmlns:a16="http://schemas.microsoft.com/office/drawing/2014/main" id="{B3A351CD-4CCE-BA4C-ABEA-8B71DEEFEB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75777" y="6085651"/>
            <a:ext cx="1123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Roboto Light" panose="02000000000000000000" pitchFamily="2" charset="0"/>
              </a:defRPr>
            </a:lvl1pPr>
          </a:lstStyle>
          <a:p>
            <a:fld id="{8C00CBD1-8C45-934F-8582-CD5F81975E40}" type="datetimeFigureOut">
              <a:rPr lang="nb-NO" smtClean="0"/>
              <a:pPr/>
              <a:t>11.05.2026</a:t>
            </a:fld>
            <a:endParaRPr lang="nb-NO"/>
          </a:p>
        </p:txBody>
      </p:sp>
      <p:sp>
        <p:nvSpPr>
          <p:cNvPr id="10" name="Plassholder for lysbildenummer 5">
            <a:extLst>
              <a:ext uri="{FF2B5EF4-FFF2-40B4-BE49-F238E27FC236}">
                <a16:creationId xmlns:a16="http://schemas.microsoft.com/office/drawing/2014/main" id="{2C915D6B-2691-3B43-BF07-E53350B81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63993" y="6085651"/>
            <a:ext cx="864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Roboto Light" panose="02000000000000000000" pitchFamily="2" charset="0"/>
              </a:defRPr>
            </a:lvl1pPr>
          </a:lstStyle>
          <a:p>
            <a:fld id="{C9FE8CD8-6CEC-B34A-8627-6F9426BF89BF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5210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DD2C2D-63DC-7B42-BCB5-458AD125E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8299"/>
            <a:ext cx="10515600" cy="1331913"/>
          </a:xfrm>
        </p:spPr>
        <p:txBody>
          <a:bodyPr/>
          <a:lstStyle>
            <a:lvl1pPr>
              <a:defRPr b="0" i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B725D3E-7E5E-8A4B-91D0-4C6F0A3CB0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08163"/>
            <a:ext cx="4826000" cy="38163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4741ED4-66DD-6D43-A58F-B7E0BCD8A81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27800" y="1808163"/>
            <a:ext cx="4826000" cy="3816350"/>
          </a:xfrm>
          <a:solidFill>
            <a:schemeClr val="accent6"/>
          </a:solidFill>
        </p:spPr>
        <p:txBody>
          <a:bodyPr lIns="180000" tIns="180000" rIns="180000" bIns="180000">
            <a:normAutofit/>
          </a:bodyPr>
          <a:lstStyle>
            <a:lvl1pPr>
              <a:defRPr sz="2000" b="0" i="0">
                <a:solidFill>
                  <a:schemeClr val="tx2"/>
                </a:solidFill>
              </a:defRPr>
            </a:lvl1pPr>
            <a:lvl2pPr>
              <a:defRPr sz="2000" b="0" i="0">
                <a:solidFill>
                  <a:schemeClr val="tx2"/>
                </a:solidFill>
              </a:defRPr>
            </a:lvl2pPr>
            <a:lvl3pPr>
              <a:defRPr sz="2000" b="0" i="0">
                <a:solidFill>
                  <a:schemeClr val="tx2"/>
                </a:solidFill>
              </a:defRPr>
            </a:lvl3pPr>
            <a:lvl4pPr>
              <a:defRPr sz="2000" b="0" i="0">
                <a:solidFill>
                  <a:schemeClr val="tx2"/>
                </a:solidFill>
              </a:defRPr>
            </a:lvl4pPr>
            <a:lvl5pPr>
              <a:defRPr sz="2000" b="0" i="0">
                <a:solidFill>
                  <a:schemeClr val="tx2"/>
                </a:solidFill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6A33785E-C1C9-634C-9104-5BA66CF9D0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23080" y="6070947"/>
            <a:ext cx="2830720" cy="406082"/>
          </a:xfrm>
          <a:prstGeom prst="rect">
            <a:avLst/>
          </a:prstGeom>
        </p:spPr>
      </p:pic>
      <p:pic>
        <p:nvPicPr>
          <p:cNvPr id="15" name="Bilde 14" descr="Et bilde som inneholder tekst&#10;&#10;Automatisk generert beskrivelse">
            <a:extLst>
              <a:ext uri="{FF2B5EF4-FFF2-40B4-BE49-F238E27FC236}">
                <a16:creationId xmlns:a16="http://schemas.microsoft.com/office/drawing/2014/main" id="{4D6F3B7A-6959-D04F-B9CD-CDC18502E5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868987"/>
            <a:ext cx="2347181" cy="798451"/>
          </a:xfrm>
          <a:prstGeom prst="rect">
            <a:avLst/>
          </a:prstGeom>
        </p:spPr>
      </p:pic>
      <p:sp>
        <p:nvSpPr>
          <p:cNvPr id="9" name="Plassholder for dato 3">
            <a:extLst>
              <a:ext uri="{FF2B5EF4-FFF2-40B4-BE49-F238E27FC236}">
                <a16:creationId xmlns:a16="http://schemas.microsoft.com/office/drawing/2014/main" id="{649B5FEA-3722-9A4B-81D3-38D74FE819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75777" y="6085651"/>
            <a:ext cx="1123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Roboto Light" panose="02000000000000000000" pitchFamily="2" charset="0"/>
              </a:defRPr>
            </a:lvl1pPr>
          </a:lstStyle>
          <a:p>
            <a:fld id="{8C00CBD1-8C45-934F-8582-CD5F81975E40}" type="datetimeFigureOut">
              <a:rPr lang="nb-NO" smtClean="0"/>
              <a:pPr/>
              <a:t>11.05.2026</a:t>
            </a:fld>
            <a:endParaRPr lang="nb-NO"/>
          </a:p>
        </p:txBody>
      </p:sp>
      <p:sp>
        <p:nvSpPr>
          <p:cNvPr id="10" name="Plassholder for lysbildenummer 5">
            <a:extLst>
              <a:ext uri="{FF2B5EF4-FFF2-40B4-BE49-F238E27FC236}">
                <a16:creationId xmlns:a16="http://schemas.microsoft.com/office/drawing/2014/main" id="{737CBA7A-688C-1742-9BCC-BDD3E469FD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63993" y="6085651"/>
            <a:ext cx="864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Roboto Light" panose="02000000000000000000" pitchFamily="2" charset="0"/>
              </a:defRPr>
            </a:lvl1pPr>
          </a:lstStyle>
          <a:p>
            <a:fld id="{C9FE8CD8-6CEC-B34A-8627-6F9426BF89BF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8346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tel 1">
            <a:extLst>
              <a:ext uri="{FF2B5EF4-FFF2-40B4-BE49-F238E27FC236}">
                <a16:creationId xmlns:a16="http://schemas.microsoft.com/office/drawing/2014/main" id="{BC2918AD-39F6-B244-A0C2-46A491A73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8299"/>
            <a:ext cx="10515600" cy="1331913"/>
          </a:xfrm>
        </p:spPr>
        <p:txBody>
          <a:bodyPr/>
          <a:lstStyle>
            <a:lvl1pPr>
              <a:defRPr b="0" i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innhold 2">
            <a:extLst>
              <a:ext uri="{FF2B5EF4-FFF2-40B4-BE49-F238E27FC236}">
                <a16:creationId xmlns:a16="http://schemas.microsoft.com/office/drawing/2014/main" id="{FC9EF1CA-0E98-2E4F-A3FB-2645A7B22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08163"/>
            <a:ext cx="4826000" cy="38163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4" name="Plassholder for innhold 3">
            <a:extLst>
              <a:ext uri="{FF2B5EF4-FFF2-40B4-BE49-F238E27FC236}">
                <a16:creationId xmlns:a16="http://schemas.microsoft.com/office/drawing/2014/main" id="{C98E1421-5C28-3443-9731-54763DA2B8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27800" y="1808163"/>
            <a:ext cx="4824413" cy="3816349"/>
          </a:xfrm>
          <a:solidFill>
            <a:schemeClr val="accent5"/>
          </a:solidFill>
        </p:spPr>
        <p:txBody>
          <a:bodyPr lIns="180000" tIns="180000" rIns="180000" bIns="180000">
            <a:normAutofit/>
          </a:bodyPr>
          <a:lstStyle>
            <a:lvl1pPr>
              <a:defRPr sz="2000" b="0" i="0">
                <a:solidFill>
                  <a:schemeClr val="tx2"/>
                </a:solidFill>
              </a:defRPr>
            </a:lvl1pPr>
            <a:lvl2pPr>
              <a:defRPr sz="2000" b="0" i="0">
                <a:solidFill>
                  <a:schemeClr val="tx2"/>
                </a:solidFill>
              </a:defRPr>
            </a:lvl2pPr>
            <a:lvl3pPr>
              <a:defRPr sz="2000" b="0" i="0">
                <a:solidFill>
                  <a:schemeClr val="tx2"/>
                </a:solidFill>
              </a:defRPr>
            </a:lvl3pPr>
            <a:lvl4pPr>
              <a:defRPr sz="2000" b="0" i="0">
                <a:solidFill>
                  <a:schemeClr val="tx2"/>
                </a:solidFill>
              </a:defRPr>
            </a:lvl4pPr>
            <a:lvl5pPr>
              <a:defRPr sz="2000" b="0" i="0">
                <a:solidFill>
                  <a:schemeClr val="tx2"/>
                </a:solidFill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44D657F4-F9D2-F440-8D2E-002CBC94E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23080" y="6070947"/>
            <a:ext cx="2830720" cy="406082"/>
          </a:xfrm>
          <a:prstGeom prst="rect">
            <a:avLst/>
          </a:prstGeom>
        </p:spPr>
      </p:pic>
      <p:pic>
        <p:nvPicPr>
          <p:cNvPr id="18" name="Bilde 17" descr="Et bilde som inneholder tekst&#10;&#10;Automatisk generert beskrivelse">
            <a:extLst>
              <a:ext uri="{FF2B5EF4-FFF2-40B4-BE49-F238E27FC236}">
                <a16:creationId xmlns:a16="http://schemas.microsoft.com/office/drawing/2014/main" id="{ECD695C1-D674-574B-9F4A-31B1B2C521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868987"/>
            <a:ext cx="2347181" cy="798451"/>
          </a:xfrm>
          <a:prstGeom prst="rect">
            <a:avLst/>
          </a:prstGeom>
        </p:spPr>
      </p:pic>
      <p:sp>
        <p:nvSpPr>
          <p:cNvPr id="9" name="Plassholder for dato 3">
            <a:extLst>
              <a:ext uri="{FF2B5EF4-FFF2-40B4-BE49-F238E27FC236}">
                <a16:creationId xmlns:a16="http://schemas.microsoft.com/office/drawing/2014/main" id="{9511E6F8-6A19-B04C-8D3F-80CC33C6D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75777" y="6085651"/>
            <a:ext cx="1123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Roboto Light" panose="02000000000000000000" pitchFamily="2" charset="0"/>
              </a:defRPr>
            </a:lvl1pPr>
          </a:lstStyle>
          <a:p>
            <a:fld id="{8C00CBD1-8C45-934F-8582-CD5F81975E40}" type="datetimeFigureOut">
              <a:rPr lang="nb-NO" smtClean="0"/>
              <a:pPr/>
              <a:t>11.05.2026</a:t>
            </a:fld>
            <a:endParaRPr lang="nb-NO"/>
          </a:p>
        </p:txBody>
      </p:sp>
      <p:sp>
        <p:nvSpPr>
          <p:cNvPr id="10" name="Plassholder for lysbildenummer 5">
            <a:extLst>
              <a:ext uri="{FF2B5EF4-FFF2-40B4-BE49-F238E27FC236}">
                <a16:creationId xmlns:a16="http://schemas.microsoft.com/office/drawing/2014/main" id="{5AAC0444-4BD0-1C4A-AC84-18A4F94B7E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63993" y="6085651"/>
            <a:ext cx="864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Roboto Light" panose="02000000000000000000" pitchFamily="2" charset="0"/>
              </a:defRPr>
            </a:lvl1pPr>
          </a:lstStyle>
          <a:p>
            <a:fld id="{C9FE8CD8-6CEC-B34A-8627-6F9426BF89BF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858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CFE9E44A-CAE8-BB4B-8324-2F45A188B7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23080" y="6070947"/>
            <a:ext cx="2830720" cy="406082"/>
          </a:xfrm>
          <a:prstGeom prst="rect">
            <a:avLst/>
          </a:prstGeom>
        </p:spPr>
      </p:pic>
      <p:pic>
        <p:nvPicPr>
          <p:cNvPr id="12" name="Bilde 11" descr="Et bilde som inneholder tekst&#10;&#10;Automatisk generert beskrivelse">
            <a:extLst>
              <a:ext uri="{FF2B5EF4-FFF2-40B4-BE49-F238E27FC236}">
                <a16:creationId xmlns:a16="http://schemas.microsoft.com/office/drawing/2014/main" id="{157B5B7A-C053-0F45-9A97-FCB4C7A9AE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868987"/>
            <a:ext cx="2347181" cy="798451"/>
          </a:xfrm>
          <a:prstGeom prst="rect">
            <a:avLst/>
          </a:prstGeom>
        </p:spPr>
      </p:pic>
      <p:sp>
        <p:nvSpPr>
          <p:cNvPr id="13" name="Plassholder for dato 3">
            <a:extLst>
              <a:ext uri="{FF2B5EF4-FFF2-40B4-BE49-F238E27FC236}">
                <a16:creationId xmlns:a16="http://schemas.microsoft.com/office/drawing/2014/main" id="{38064465-2422-B34F-9B9C-296BF87DCA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75777" y="6085651"/>
            <a:ext cx="1123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</a:defRPr>
            </a:lvl1pPr>
          </a:lstStyle>
          <a:p>
            <a:fld id="{8C00CBD1-8C45-934F-8582-CD5F81975E40}" type="datetimeFigureOut">
              <a:rPr lang="nb-NO" smtClean="0"/>
              <a:pPr/>
              <a:t>11.05.2026</a:t>
            </a:fld>
            <a:endParaRPr lang="nb-NO"/>
          </a:p>
        </p:txBody>
      </p:sp>
      <p:sp>
        <p:nvSpPr>
          <p:cNvPr id="14" name="Plassholder for lysbildenummer 5">
            <a:extLst>
              <a:ext uri="{FF2B5EF4-FFF2-40B4-BE49-F238E27FC236}">
                <a16:creationId xmlns:a16="http://schemas.microsoft.com/office/drawing/2014/main" id="{8BB12610-C37C-9E4A-AC54-7CCA5289D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63993" y="6085651"/>
            <a:ext cx="864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</a:defRPr>
            </a:lvl1pPr>
          </a:lstStyle>
          <a:p>
            <a:fld id="{C9FE8CD8-6CEC-B34A-8627-6F9426BF89BF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7894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C825AC-0421-4D40-8970-C77EC025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8300"/>
            <a:ext cx="4390973" cy="1331913"/>
          </a:xfrm>
        </p:spPr>
        <p:txBody>
          <a:bodyPr anchor="b"/>
          <a:lstStyle>
            <a:lvl1pPr>
              <a:defRPr sz="3200" b="0" i="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6BB6E14-2567-564C-846C-9BF36DE9A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200" y="368300"/>
            <a:ext cx="5691188" cy="5256213"/>
          </a:xfrm>
        </p:spPr>
        <p:txBody>
          <a:bodyPr/>
          <a:lstStyle>
            <a:lvl1pPr>
              <a:defRPr sz="3200" b="0" i="0"/>
            </a:lvl1pPr>
            <a:lvl2pPr>
              <a:defRPr sz="2800" b="0" i="0"/>
            </a:lvl2pPr>
            <a:lvl3pPr>
              <a:defRPr sz="2400" b="0" i="0"/>
            </a:lvl3pPr>
            <a:lvl4pPr>
              <a:defRPr sz="2000" b="0" i="0"/>
            </a:lvl4pPr>
            <a:lvl5pPr>
              <a:defRPr sz="2000" b="0" i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C185554-5AC7-9143-A8C4-E3B07DEC1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08163"/>
            <a:ext cx="4390973" cy="3816350"/>
          </a:xfrm>
        </p:spPr>
        <p:txBody>
          <a:bodyPr/>
          <a:lstStyle>
            <a:lvl1pPr marL="0" indent="0">
              <a:buNone/>
              <a:defRPr sz="1600" b="0" i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1" name="Plassholder for dato 3">
            <a:extLst>
              <a:ext uri="{FF2B5EF4-FFF2-40B4-BE49-F238E27FC236}">
                <a16:creationId xmlns:a16="http://schemas.microsoft.com/office/drawing/2014/main" id="{FB9C97A3-FF77-314D-BF1D-06386529D6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75777" y="6085651"/>
            <a:ext cx="1123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</a:defRPr>
            </a:lvl1pPr>
          </a:lstStyle>
          <a:p>
            <a:fld id="{8C00CBD1-8C45-934F-8582-CD5F81975E40}" type="datetimeFigureOut">
              <a:rPr lang="nb-NO" smtClean="0"/>
              <a:pPr/>
              <a:t>11.05.2026</a:t>
            </a:fld>
            <a:endParaRPr lang="nb-NO"/>
          </a:p>
        </p:txBody>
      </p:sp>
      <p:sp>
        <p:nvSpPr>
          <p:cNvPr id="13" name="Plassholder for lysbildenummer 5">
            <a:extLst>
              <a:ext uri="{FF2B5EF4-FFF2-40B4-BE49-F238E27FC236}">
                <a16:creationId xmlns:a16="http://schemas.microsoft.com/office/drawing/2014/main" id="{6A94A18D-5F20-C04B-8EC4-C6C4CCA06A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63993" y="6085651"/>
            <a:ext cx="864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</a:defRPr>
            </a:lvl1pPr>
          </a:lstStyle>
          <a:p>
            <a:fld id="{C9FE8CD8-6CEC-B34A-8627-6F9426BF89BF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0B722A34-466E-9041-A763-310283D68A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23080" y="6070947"/>
            <a:ext cx="2830720" cy="406082"/>
          </a:xfrm>
          <a:prstGeom prst="rect">
            <a:avLst/>
          </a:prstGeom>
        </p:spPr>
      </p:pic>
      <p:pic>
        <p:nvPicPr>
          <p:cNvPr id="15" name="Bilde 14" descr="Et bilde som inneholder tekst&#10;&#10;Automatisk generert beskrivelse">
            <a:extLst>
              <a:ext uri="{FF2B5EF4-FFF2-40B4-BE49-F238E27FC236}">
                <a16:creationId xmlns:a16="http://schemas.microsoft.com/office/drawing/2014/main" id="{D9E94239-6B3E-064C-AA84-FE13F7C626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868987"/>
            <a:ext cx="2347181" cy="79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1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k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&#10;&#10;Automatisk generert beskrivelse">
            <a:extLst>
              <a:ext uri="{FF2B5EF4-FFF2-40B4-BE49-F238E27FC236}">
                <a16:creationId xmlns:a16="http://schemas.microsoft.com/office/drawing/2014/main" id="{967B71B4-417D-BB46-BB1B-66447135ED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69326" y="2433420"/>
            <a:ext cx="5853347" cy="199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510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C9C7122-B418-ED48-9FD1-712B34B31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EFFA693-3E26-DF42-A05E-7BDC4D5C6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06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950977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2" r:id="rId4"/>
    <p:sldLayoutId id="2147483660" r:id="rId5"/>
    <p:sldLayoutId id="2147483661" r:id="rId6"/>
    <p:sldLayoutId id="2147483655" r:id="rId7"/>
    <p:sldLayoutId id="2147483656" r:id="rId8"/>
    <p:sldLayoutId id="2147483663" r:id="rId9"/>
    <p:sldLayoutId id="214748366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accent1"/>
          </a:solidFill>
          <a:latin typeface="+mj-lt"/>
          <a:ea typeface="Roboto Light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+mn-lt"/>
          <a:ea typeface="Roboto Light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+mn-lt"/>
          <a:ea typeface="Roboto Light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+mn-lt"/>
          <a:ea typeface="Roboto Light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+mn-lt"/>
          <a:ea typeface="Roboto Light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+mn-lt"/>
          <a:ea typeface="Roboto Light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39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7151" userDrawn="1">
          <p15:clr>
            <a:srgbClr val="F26B43"/>
          </p15:clr>
        </p15:guide>
        <p15:guide id="4" orient="horz" pos="1071" userDrawn="1">
          <p15:clr>
            <a:srgbClr val="F26B43"/>
          </p15:clr>
        </p15:guide>
        <p15:guide id="5" orient="horz" pos="232" userDrawn="1">
          <p15:clr>
            <a:srgbClr val="F26B43"/>
          </p15:clr>
        </p15:guide>
        <p15:guide id="6" orient="horz" pos="354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pos="3568" userDrawn="1">
          <p15:clr>
            <a:srgbClr val="F26B43"/>
          </p15:clr>
        </p15:guide>
        <p15:guide id="9" pos="41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F3DD8-D322-C42B-D0E5-8D801ECC7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9FACBA-B140-3DF3-303C-4BE4020BD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96"/>
            <a:ext cx="12192000" cy="5620428"/>
          </a:xfrm>
          <a:prstGeom prst="rect">
            <a:avLst/>
          </a:prstGeom>
        </p:spPr>
      </p:pic>
      <p:sp>
        <p:nvSpPr>
          <p:cNvPr id="3" name="Undertittel 2">
            <a:extLst>
              <a:ext uri="{FF2B5EF4-FFF2-40B4-BE49-F238E27FC236}">
                <a16:creationId xmlns:a16="http://schemas.microsoft.com/office/drawing/2014/main" id="{29F1FD70-8EDB-FCB8-76F1-C6D9C763EA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451" y="427718"/>
            <a:ext cx="5745827" cy="25743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4000" b="1">
                <a:solidFill>
                  <a:schemeClr val="bg1"/>
                </a:solidFill>
                <a:ea typeface="Roboto Light"/>
              </a:rPr>
              <a:t>Forum for nærings- </a:t>
            </a:r>
            <a:br>
              <a:rPr lang="nb-NO" sz="4000" b="1">
                <a:ea typeface="Roboto Light"/>
              </a:rPr>
            </a:br>
            <a:r>
              <a:rPr lang="nb-NO" sz="4000" b="1">
                <a:solidFill>
                  <a:schemeClr val="bg1"/>
                </a:solidFill>
                <a:ea typeface="Roboto Light"/>
              </a:rPr>
              <a:t>og samfunnsutvikling</a:t>
            </a:r>
            <a:endParaRPr lang="nb-NO" sz="4000" b="1">
              <a:solidFill>
                <a:schemeClr val="bg1"/>
              </a:solidFill>
              <a:ea typeface="Roboto Light"/>
              <a:cs typeface="Arial"/>
            </a:endParaRPr>
          </a:p>
          <a:p>
            <a:r>
              <a:rPr lang="nb-NO" sz="2000">
                <a:ea typeface="Roboto Light"/>
              </a:rPr>
              <a:t>v/leder Rune Hagestrand </a:t>
            </a:r>
            <a:endParaRPr lang="nb-NO" sz="2000">
              <a:ea typeface="Roboto Ligh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9102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3BD33D0C-9E2E-A2A6-3AD1-10206A4C2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" r="7968"/>
          <a:stretch>
            <a:fillRect/>
          </a:stretch>
        </p:blipFill>
        <p:spPr bwMode="auto">
          <a:xfrm>
            <a:off x="7130326" y="368301"/>
            <a:ext cx="4225062" cy="390214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088" name="Text Placeholder 3">
            <a:extLst>
              <a:ext uri="{FF2B5EF4-FFF2-40B4-BE49-F238E27FC236}">
                <a16:creationId xmlns:a16="http://schemas.microsoft.com/office/drawing/2014/main" id="{572E9786-8B45-6F4B-8CE3-16306C269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1378" y="1275037"/>
            <a:ext cx="6729163" cy="438881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Wingdings" panose="020B0604020202020204" pitchFamily="34" charset="0"/>
              <a:buChar char="ü"/>
            </a:pPr>
            <a:r>
              <a:rPr lang="nb-NO" sz="2000">
                <a:solidFill>
                  <a:schemeClr val="accent6">
                    <a:lumMod val="49000"/>
                  </a:schemeClr>
                </a:solidFill>
                <a:ea typeface="Roboto Light"/>
              </a:rPr>
              <a:t>Diverse møter med AKT og fylkeskommunen</a:t>
            </a:r>
            <a:endParaRPr lang="en-US"/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nb-NO" sz="2000">
                <a:solidFill>
                  <a:schemeClr val="accent6">
                    <a:lumMod val="49000"/>
                  </a:schemeClr>
                </a:solidFill>
                <a:ea typeface="Roboto Light"/>
              </a:rPr>
              <a:t>Politikere</a:t>
            </a:r>
            <a:r>
              <a:rPr lang="nb-NO" sz="2000">
                <a:solidFill>
                  <a:schemeClr val="accent6">
                    <a:lumMod val="49000"/>
                  </a:schemeClr>
                </a:solidFill>
                <a:ea typeface="Roboto Light"/>
                <a:cs typeface="Arial"/>
              </a:rPr>
              <a:t> i samferdselskomiteen koplet på, men forslaget forsvant i budsjettforhandlinger </a:t>
            </a:r>
            <a:endParaRPr lang="nb-NO" sz="2000">
              <a:solidFill>
                <a:schemeClr val="accent6">
                  <a:lumMod val="49000"/>
                </a:schemeClr>
              </a:solidFill>
              <a:cs typeface="Arial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nb-NO" sz="2000">
                <a:solidFill>
                  <a:schemeClr val="accent6">
                    <a:lumMod val="49000"/>
                  </a:schemeClr>
                </a:solidFill>
                <a:ea typeface="Roboto Light"/>
                <a:cs typeface="Arial"/>
              </a:rPr>
              <a:t>Følges opp videre </a:t>
            </a:r>
            <a:r>
              <a:rPr lang="nb-NO" sz="2000" err="1">
                <a:solidFill>
                  <a:schemeClr val="accent6">
                    <a:lumMod val="49000"/>
                  </a:schemeClr>
                </a:solidFill>
                <a:ea typeface="Roboto Light"/>
                <a:cs typeface="Arial"/>
              </a:rPr>
              <a:t>mht</a:t>
            </a:r>
            <a:r>
              <a:rPr lang="nb-NO" sz="2000">
                <a:solidFill>
                  <a:schemeClr val="accent6">
                    <a:lumMod val="49000"/>
                  </a:schemeClr>
                </a:solidFill>
                <a:ea typeface="Roboto Light"/>
                <a:cs typeface="Arial"/>
              </a:rPr>
              <a:t> neste års budsjett og innspill til AKT</a:t>
            </a:r>
          </a:p>
          <a:p>
            <a:endParaRPr lang="nb-NO" sz="2000">
              <a:solidFill>
                <a:schemeClr val="accent6">
                  <a:lumMod val="49000"/>
                </a:schemeClr>
              </a:solidFill>
              <a:ea typeface="Roboto Light"/>
              <a:cs typeface="Arial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nb-NO" sz="2000">
                <a:solidFill>
                  <a:schemeClr val="accent6">
                    <a:lumMod val="49000"/>
                  </a:schemeClr>
                </a:solidFill>
                <a:ea typeface="Roboto Light"/>
                <a:cs typeface="Arial"/>
              </a:rPr>
              <a:t>Ellers: </a:t>
            </a:r>
            <a:endParaRPr lang="nb-NO" sz="2000">
              <a:solidFill>
                <a:schemeClr val="accent6">
                  <a:lumMod val="49000"/>
                </a:schemeClr>
              </a:solidFill>
              <a:ea typeface="Roboto Light"/>
            </a:endParaRPr>
          </a:p>
          <a:p>
            <a:pPr marL="611505" lvl="2" indent="-342900">
              <a:buChar char="•"/>
            </a:pPr>
            <a:r>
              <a:rPr lang="nb-NO" sz="2000">
                <a:solidFill>
                  <a:schemeClr val="accent6">
                    <a:lumMod val="49000"/>
                  </a:schemeClr>
                </a:solidFill>
                <a:ea typeface="Roboto Light"/>
              </a:rPr>
              <a:t>ATP planen fra 2019 er sentral </a:t>
            </a:r>
            <a:endParaRPr lang="nb-NO" sz="2000">
              <a:solidFill>
                <a:schemeClr val="accent6">
                  <a:lumMod val="49000"/>
                </a:schemeClr>
              </a:solidFill>
              <a:ea typeface="Roboto Light"/>
              <a:cs typeface="Arial"/>
            </a:endParaRPr>
          </a:p>
          <a:p>
            <a:pPr marL="611505" lvl="2" indent="-342900">
              <a:buChar char="•"/>
            </a:pPr>
            <a:r>
              <a:rPr lang="nb-NO" sz="2000">
                <a:solidFill>
                  <a:schemeClr val="accent6">
                    <a:lumMod val="49000"/>
                  </a:schemeClr>
                </a:solidFill>
                <a:ea typeface="Roboto Light"/>
              </a:rPr>
              <a:t>Budsjetter strammes inn – må tenke smartere </a:t>
            </a:r>
            <a:endParaRPr lang="nb-NO" sz="2000">
              <a:solidFill>
                <a:schemeClr val="accent6">
                  <a:lumMod val="49000"/>
                </a:schemeClr>
              </a:solidFill>
              <a:ea typeface="Roboto Light"/>
              <a:cs typeface="Arial" panose="020B0604020202020204"/>
            </a:endParaRPr>
          </a:p>
          <a:p>
            <a:pPr marL="611505" lvl="2" indent="-342900">
              <a:buChar char="•"/>
            </a:pPr>
            <a:r>
              <a:rPr lang="nb-NO" sz="2000">
                <a:solidFill>
                  <a:schemeClr val="accent6">
                    <a:lumMod val="49000"/>
                  </a:schemeClr>
                </a:solidFill>
                <a:ea typeface="Roboto Light"/>
                <a:cs typeface="Arial" panose="020B0604020202020204"/>
              </a:rPr>
              <a:t>Boreal Buss ønsker endring </a:t>
            </a:r>
            <a:endParaRPr lang="nb-NO" sz="2000">
              <a:solidFill>
                <a:schemeClr val="accent6">
                  <a:lumMod val="49000"/>
                </a:schemeClr>
              </a:solidFill>
              <a:cs typeface="Arial" panose="020B0604020202020204"/>
            </a:endParaRPr>
          </a:p>
          <a:p>
            <a:endParaRPr lang="en-US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D80EB9C0-0748-00CA-1FCA-70C9FD045D4C}"/>
              </a:ext>
            </a:extLst>
          </p:cNvPr>
          <p:cNvSpPr txBox="1"/>
          <p:nvPr/>
        </p:nvSpPr>
        <p:spPr>
          <a:xfrm>
            <a:off x="7130326" y="4581728"/>
            <a:ext cx="43223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i="1"/>
              <a:t>«med innbyggere bosatt i hele regionen, stilles nye krav til kollektivtilbud. Flere mennesker uten egen bil vil øke behovet for miljøvennlige transportløsninger»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E6F6E7-89A4-405B-25A0-5EE541ED2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384342"/>
            <a:ext cx="4390973" cy="722313"/>
          </a:xfrm>
        </p:spPr>
        <p:txBody>
          <a:bodyPr/>
          <a:lstStyle/>
          <a:p>
            <a:r>
              <a:rPr lang="nb-NO" b="1" noProof="0">
                <a:ea typeface="Roboto Light"/>
                <a:cs typeface="Arial"/>
              </a:rPr>
              <a:t>Mobilitet</a:t>
            </a:r>
            <a:endParaRPr lang="nb-NO" b="1" noProof="0"/>
          </a:p>
        </p:txBody>
      </p:sp>
    </p:spTree>
    <p:extLst>
      <p:ext uri="{BB962C8B-B14F-4D97-AF65-F5344CB8AC3E}">
        <p14:creationId xmlns:p14="http://schemas.microsoft.com/office/powerpoint/2010/main" val="92507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3C0FE-F031-E021-2355-953B8F4C7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541343-170F-CC05-64B5-B240E6210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16" y="247107"/>
            <a:ext cx="10515599" cy="1331913"/>
          </a:xfrm>
        </p:spPr>
        <p:txBody>
          <a:bodyPr>
            <a:normAutofit/>
          </a:bodyPr>
          <a:lstStyle/>
          <a:p>
            <a:r>
              <a:rPr lang="nb-NO" sz="3600" b="1">
                <a:solidFill>
                  <a:schemeClr val="accent2"/>
                </a:solidFill>
              </a:rPr>
              <a:t>Planprosesser – næringsområder</a:t>
            </a:r>
            <a:endParaRPr lang="nb-NO" sz="3600">
              <a:solidFill>
                <a:schemeClr val="accent2"/>
              </a:solidFill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A98DF71C-1B46-B494-705A-1BAD38DCA377}"/>
              </a:ext>
            </a:extLst>
          </p:cNvPr>
          <p:cNvSpPr txBox="1"/>
          <p:nvPr/>
        </p:nvSpPr>
        <p:spPr>
          <a:xfrm>
            <a:off x="606916" y="1490007"/>
            <a:ext cx="8239432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400" b="1"/>
              <a:t>Kommunedrevne prosesser (Osedalen Sydøst, Eyde Material park) eller Østre-Agder i </a:t>
            </a:r>
            <a:br>
              <a:rPr lang="nb-NO" sz="1400" b="1"/>
            </a:br>
            <a:r>
              <a:rPr lang="nb-NO" sz="1400" b="1"/>
              <a:t>felleskap (</a:t>
            </a:r>
            <a:r>
              <a:rPr lang="nb-NO" sz="1400" b="1" err="1"/>
              <a:t>Jordøya</a:t>
            </a:r>
            <a:r>
              <a:rPr lang="nb-NO" sz="1400" b="1"/>
              <a:t> Tomteutvikling 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/>
              <a:t>Kommunen rydder offentlig side og leverer ferdig regulert areal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/>
              <a:t>Utfordring: Kostbart og risikofylt uten sikker etablerer eller tett markedsdialog </a:t>
            </a:r>
          </a:p>
          <a:p>
            <a:endParaRPr lang="nb-NO" sz="1400" b="1"/>
          </a:p>
          <a:p>
            <a:r>
              <a:rPr lang="nb-NO" sz="1400" b="1"/>
              <a:t>Investordrevne prosesser (Bøylestad Energipark m.fl.)</a:t>
            </a:r>
            <a:endParaRPr lang="nb-NO" sz="1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/>
              <a:t>Skreddersys til etablerers behov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/>
              <a:t>Utfordring</a:t>
            </a:r>
            <a:r>
              <a:rPr lang="nb-NO" sz="1400" b="1"/>
              <a:t>:</a:t>
            </a:r>
            <a:r>
              <a:rPr lang="nb-NO" sz="1400"/>
              <a:t> Mange runder, nye krav og svakt koordinert planforum gir «</a:t>
            </a:r>
            <a:r>
              <a:rPr lang="nb-NO" sz="1400" err="1"/>
              <a:t>kafkapreg</a:t>
            </a:r>
            <a:r>
              <a:rPr lang="nb-NO" sz="1400"/>
              <a:t>» for industriell investor </a:t>
            </a:r>
          </a:p>
          <a:p>
            <a:endParaRPr lang="nb-NO" sz="1400" b="1"/>
          </a:p>
          <a:p>
            <a:r>
              <a:rPr lang="nb-NO" sz="1400" b="1"/>
              <a:t>Felles utfordring</a:t>
            </a:r>
            <a:endParaRPr lang="nb-NO" sz="1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/>
              <a:t>Sektormyndigheter ivaretar egne hensyn isolert, men få taler næring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/>
              <a:t>Manglende utviklingsperspektiv og tunge og lite gjennomførbare prosesser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/>
              <a:t>En «vegg» av motstand i planforum</a:t>
            </a:r>
          </a:p>
          <a:p>
            <a:endParaRPr lang="nb-NO" sz="1400" b="1"/>
          </a:p>
          <a:p>
            <a:r>
              <a:rPr lang="nb-NO" sz="1400" b="1"/>
              <a:t>Tiltak</a:t>
            </a:r>
            <a:endParaRPr lang="nb-NO" sz="1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/>
              <a:t>Etablere en tydelig utviklingsstemme i planforum (spesielt fra fylkeskommunalt og statlig nivå)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/>
              <a:t>Næringsperspektivet må ha en fast plass i planforum og representert fra Fylket – ambassadør for vekst og utvikling</a:t>
            </a:r>
            <a:endParaRPr lang="nb-NO" sz="1600"/>
          </a:p>
        </p:txBody>
      </p:sp>
      <p:pic>
        <p:nvPicPr>
          <p:cNvPr id="4" name="Picture 4" descr="Replikk til Tveitdal om Bøylestad Energipark">
            <a:extLst>
              <a:ext uri="{FF2B5EF4-FFF2-40B4-BE49-F238E27FC236}">
                <a16:creationId xmlns:a16="http://schemas.microsoft.com/office/drawing/2014/main" id="{5EED7521-F761-79C7-BE88-623E14623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2" r="20295" b="-1"/>
          <a:stretch/>
        </p:blipFill>
        <p:spPr bwMode="auto">
          <a:xfrm>
            <a:off x="8721214" y="1579020"/>
            <a:ext cx="3118380" cy="3494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1270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t bilde som inneholder tekst, Font, skjermbilde, clip art&#10;&#10;Automatisk generert beskrivelse">
            <a:extLst>
              <a:ext uri="{FF2B5EF4-FFF2-40B4-BE49-F238E27FC236}">
                <a16:creationId xmlns:a16="http://schemas.microsoft.com/office/drawing/2014/main" id="{B358B7CF-3B3D-6DF6-AF98-3DCEFDE02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3" r="5813"/>
          <a:stretch>
            <a:fillRect/>
          </a:stretch>
        </p:blipFill>
        <p:spPr bwMode="auto">
          <a:xfrm>
            <a:off x="6759950" y="368302"/>
            <a:ext cx="4319854" cy="39896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57" name="Text Placeholder 3">
            <a:extLst>
              <a:ext uri="{FF2B5EF4-FFF2-40B4-BE49-F238E27FC236}">
                <a16:creationId xmlns:a16="http://schemas.microsoft.com/office/drawing/2014/main" id="{035DE0E7-D8AA-9A38-3B41-8CCA631B7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108953"/>
            <a:ext cx="5252907" cy="45155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400" b="1">
                <a:ea typeface="Roboto Light"/>
                <a:cs typeface="Arial"/>
              </a:rPr>
              <a:t>Hovedfunn i boligprosjektet:</a:t>
            </a:r>
            <a:endParaRPr lang="en-US" sz="2400">
              <a:cs typeface="Arial"/>
            </a:endParaRP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nb-NO" sz="2400" b="1">
                <a:ea typeface="Roboto Light"/>
                <a:cs typeface="Arial"/>
              </a:rPr>
              <a:t>Dyrt å bygge (60-66.000 kr/m2)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nb-NO" sz="2400" b="1">
                <a:solidFill>
                  <a:srgbClr val="000000"/>
                </a:solidFill>
                <a:ea typeface="Roboto Light"/>
                <a:cs typeface="Arial"/>
              </a:rPr>
              <a:t>Dyrt å drive lønnsom utleie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nb-NO" sz="2400" b="1">
                <a:solidFill>
                  <a:srgbClr val="000000"/>
                </a:solidFill>
                <a:ea typeface="Roboto Light"/>
                <a:cs typeface="Arial"/>
              </a:rPr>
              <a:t>Noen virkemidler i Husbanken demper noe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nb-NO" sz="2400" b="1">
                <a:ea typeface="Roboto Light"/>
                <a:cs typeface="Arial"/>
              </a:rPr>
              <a:t>Sett på modulbygg (35.000 - 45.000 kr/m2 + mva)</a:t>
            </a:r>
            <a:endParaRPr lang="nb-NO" sz="2400" b="1">
              <a:cs typeface="Arial"/>
            </a:endParaRP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nb-NO" sz="2400" b="1">
                <a:ea typeface="Roboto Light"/>
                <a:cs typeface="Arial"/>
              </a:rPr>
              <a:t>Befaring til Kongsberg og Tønsberg mai 2026</a:t>
            </a:r>
          </a:p>
          <a:p>
            <a:endParaRPr lang="nb-NO" b="1">
              <a:cs typeface="Arial"/>
            </a:endParaRPr>
          </a:p>
          <a:p>
            <a:endParaRPr lang="en-US">
              <a:cs typeface="Arial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B64753B-675B-E269-2149-2477E1FECDFE}"/>
              </a:ext>
            </a:extLst>
          </p:cNvPr>
          <p:cNvSpPr txBox="1"/>
          <p:nvPr/>
        </p:nvSpPr>
        <p:spPr>
          <a:xfrm>
            <a:off x="6468894" y="4630366"/>
            <a:ext cx="4883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i="1"/>
              <a:t>«for å lykkes med de store industrisatsingene må regionen fremstå attraktiv og rigges for vekst med endrede krav til boliger, infrastruktur og kulturtilbud»</a:t>
            </a:r>
          </a:p>
        </p:txBody>
      </p:sp>
    </p:spTree>
    <p:extLst>
      <p:ext uri="{BB962C8B-B14F-4D97-AF65-F5344CB8AC3E}">
        <p14:creationId xmlns:p14="http://schemas.microsoft.com/office/powerpoint/2010/main" val="4021317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F9101E-F298-5D88-EDB2-93FE132C5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8300"/>
            <a:ext cx="10515599" cy="1331913"/>
          </a:xfrm>
        </p:spPr>
        <p:txBody>
          <a:bodyPr/>
          <a:lstStyle/>
          <a:p>
            <a:r>
              <a:rPr lang="en-US">
                <a:ea typeface="Roboto Light"/>
                <a:cs typeface="Arial"/>
              </a:rPr>
              <a:t>Eksempel </a:t>
            </a:r>
            <a:r>
              <a:rPr lang="en-US" err="1">
                <a:ea typeface="Roboto Light"/>
                <a:cs typeface="Arial"/>
              </a:rPr>
              <a:t>fra</a:t>
            </a:r>
            <a:r>
              <a:rPr lang="en-US">
                <a:ea typeface="Roboto Light"/>
                <a:cs typeface="Arial"/>
              </a:rPr>
              <a:t> Kongsberg</a:t>
            </a:r>
            <a:endParaRPr lang="en-US">
              <a:cs typeface="Arial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0839A6-E4D9-7594-9881-44FCE36866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1052" y="1808163"/>
            <a:ext cx="9661651" cy="3816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3620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Title 1">
            <a:extLst>
              <a:ext uri="{FF2B5EF4-FFF2-40B4-BE49-F238E27FC236}">
                <a16:creationId xmlns:a16="http://schemas.microsoft.com/office/drawing/2014/main" id="{5CD885EF-DCED-183D-C16E-C3DE05044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925" y="851406"/>
            <a:ext cx="4500697" cy="400185"/>
          </a:xfrm>
        </p:spPr>
        <p:txBody>
          <a:bodyPr>
            <a:normAutofit/>
          </a:bodyPr>
          <a:lstStyle/>
          <a:p>
            <a:r>
              <a:rPr lang="en-US" sz="1400"/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02FFEEB-1238-5889-82D1-F1917D551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7" r="7409"/>
          <a:stretch>
            <a:fillRect/>
          </a:stretch>
        </p:blipFill>
        <p:spPr bwMode="auto">
          <a:xfrm>
            <a:off x="6906380" y="368301"/>
            <a:ext cx="4449008" cy="410897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129" name="Text Placeholder 3">
            <a:extLst>
              <a:ext uri="{FF2B5EF4-FFF2-40B4-BE49-F238E27FC236}">
                <a16:creationId xmlns:a16="http://schemas.microsoft.com/office/drawing/2014/main" id="{6F7B00FB-202F-F88E-C728-99305D4C5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851406"/>
            <a:ext cx="4390973" cy="477310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en-US" sz="1800" b="1" err="1">
                <a:ea typeface="Roboto Light"/>
              </a:rPr>
              <a:t>Vekst</a:t>
            </a:r>
            <a:r>
              <a:rPr lang="en-US" sz="1800" b="1">
                <a:ea typeface="Roboto Light"/>
              </a:rPr>
              <a:t> </a:t>
            </a:r>
            <a:r>
              <a:rPr lang="en-US" sz="1800" b="1" err="1">
                <a:ea typeface="Roboto Light"/>
              </a:rPr>
              <a:t>i</a:t>
            </a:r>
            <a:r>
              <a:rPr lang="en-US" sz="1800" b="1">
                <a:ea typeface="Roboto Light"/>
              </a:rPr>
              <a:t> </a:t>
            </a:r>
            <a:r>
              <a:rPr lang="en-US" sz="1800" b="1" err="1">
                <a:ea typeface="Roboto Light"/>
              </a:rPr>
              <a:t>Sør</a:t>
            </a:r>
            <a:r>
              <a:rPr lang="en-US" sz="1800" b="1">
                <a:ea typeface="Roboto Light"/>
              </a:rPr>
              <a:t>  </a:t>
            </a:r>
            <a:endParaRPr lang="en-US" sz="1800">
              <a:cs typeface="Arial"/>
            </a:endParaRPr>
          </a:p>
          <a:p>
            <a:pPr marL="342900" indent="-342900">
              <a:buAutoNum type="arabicPeriod"/>
            </a:pPr>
            <a:endParaRPr lang="en-US" sz="1800" b="1">
              <a:cs typeface="Arial"/>
            </a:endParaRPr>
          </a:p>
          <a:p>
            <a:pPr marL="342900" indent="-342900">
              <a:buAutoNum type="arabicPeriod"/>
            </a:pPr>
            <a:r>
              <a:rPr lang="en-US" sz="1800" b="1" err="1">
                <a:ea typeface="Roboto Light"/>
                <a:cs typeface="Arial"/>
              </a:rPr>
              <a:t>Tiltrekke</a:t>
            </a:r>
            <a:r>
              <a:rPr lang="en-US" sz="1800" b="1">
                <a:ea typeface="Roboto Light"/>
                <a:cs typeface="Arial"/>
              </a:rPr>
              <a:t> </a:t>
            </a:r>
            <a:r>
              <a:rPr lang="en-US" sz="1800" b="1" err="1">
                <a:ea typeface="Roboto Light"/>
                <a:cs typeface="Arial"/>
              </a:rPr>
              <a:t>oss</a:t>
            </a:r>
            <a:r>
              <a:rPr lang="en-US" sz="1800" b="1">
                <a:ea typeface="Roboto Light"/>
                <a:cs typeface="Arial"/>
              </a:rPr>
              <a:t> store </a:t>
            </a:r>
            <a:r>
              <a:rPr lang="en-US" sz="1800" b="1" err="1">
                <a:ea typeface="Roboto Light"/>
                <a:cs typeface="Arial"/>
              </a:rPr>
              <a:t>arrangementer</a:t>
            </a:r>
            <a:endParaRPr lang="en-US" sz="1800" b="1">
              <a:ea typeface="Roboto Light"/>
              <a:cs typeface="Arial"/>
            </a:endParaRPr>
          </a:p>
          <a:p>
            <a:endParaRPr lang="en-US">
              <a:ea typeface="Roboto Light"/>
              <a:cs typeface="Arial"/>
            </a:endParaRPr>
          </a:p>
          <a:p>
            <a:endParaRPr lang="en-US">
              <a:ea typeface="Roboto Light"/>
              <a:cs typeface="Arial"/>
            </a:endParaRPr>
          </a:p>
          <a:p>
            <a:pPr marL="285750" indent="-285750">
              <a:buAutoNum type="arabicPeriod"/>
            </a:pPr>
            <a:endParaRPr lang="en-US">
              <a:ea typeface="Roboto Light"/>
              <a:cs typeface="Arial"/>
            </a:endParaRPr>
          </a:p>
          <a:p>
            <a:pPr marL="285750" indent="-285750">
              <a:buAutoNum type="arabicPeriod"/>
            </a:pPr>
            <a:endParaRPr lang="en-US">
              <a:ea typeface="Roboto Light"/>
              <a:cs typeface="Arial"/>
            </a:endParaRPr>
          </a:p>
          <a:p>
            <a:r>
              <a:rPr lang="en-US">
                <a:ea typeface="Roboto Light"/>
                <a:cs typeface="Arial"/>
              </a:rPr>
              <a:t> </a:t>
            </a:r>
          </a:p>
          <a:p>
            <a:endParaRPr lang="en-US">
              <a:cs typeface="Arial"/>
            </a:endParaRPr>
          </a:p>
          <a:p>
            <a:endParaRPr lang="en-US">
              <a:ea typeface="Roboto Light"/>
            </a:endParaRPr>
          </a:p>
          <a:p>
            <a:endParaRPr lang="nb-NO" b="1">
              <a:cs typeface="Arial"/>
            </a:endParaRPr>
          </a:p>
          <a:p>
            <a:pPr>
              <a:buAutoNum type="arabicPeriod"/>
            </a:pPr>
            <a:endParaRPr lang="nb-NO">
              <a:cs typeface="Arial" panose="020B0604020202020204"/>
            </a:endParaRPr>
          </a:p>
          <a:p>
            <a:endParaRPr lang="en-US"/>
          </a:p>
          <a:p>
            <a:r>
              <a:rPr lang="en-US">
                <a:ea typeface="Roboto Light"/>
              </a:rPr>
              <a:t> </a:t>
            </a:r>
            <a:endParaRPr lang="en-US">
              <a:ea typeface="Roboto Light"/>
              <a:cs typeface="Arial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90EA59F-AC56-87E6-8820-749F8B07A929}"/>
              </a:ext>
            </a:extLst>
          </p:cNvPr>
          <p:cNvSpPr txBox="1"/>
          <p:nvPr/>
        </p:nvSpPr>
        <p:spPr>
          <a:xfrm>
            <a:off x="7091464" y="4834647"/>
            <a:ext cx="4263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/>
              <a:t>« Østre Agder skal være kjent som et attraktivt sted å bo, arbeide, investere og besøke» </a:t>
            </a:r>
          </a:p>
        </p:txBody>
      </p:sp>
    </p:spTree>
    <p:extLst>
      <p:ext uri="{BB962C8B-B14F-4D97-AF65-F5344CB8AC3E}">
        <p14:creationId xmlns:p14="http://schemas.microsoft.com/office/powerpoint/2010/main" val="2812000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74825-C992-1704-AFCA-6C6ACF1D2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Title 1">
            <a:extLst>
              <a:ext uri="{FF2B5EF4-FFF2-40B4-BE49-F238E27FC236}">
                <a16:creationId xmlns:a16="http://schemas.microsoft.com/office/drawing/2014/main" id="{943D1CE2-FDC3-50EE-1CAB-42C5D55E9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925" y="851406"/>
            <a:ext cx="4500697" cy="400185"/>
          </a:xfrm>
        </p:spPr>
        <p:txBody>
          <a:bodyPr>
            <a:normAutofit/>
          </a:bodyPr>
          <a:lstStyle/>
          <a:p>
            <a:r>
              <a:rPr lang="en-US" sz="1400"/>
              <a:t> </a:t>
            </a:r>
          </a:p>
        </p:txBody>
      </p:sp>
      <p:sp>
        <p:nvSpPr>
          <p:cNvPr id="5129" name="Text Placeholder 3">
            <a:extLst>
              <a:ext uri="{FF2B5EF4-FFF2-40B4-BE49-F238E27FC236}">
                <a16:creationId xmlns:a16="http://schemas.microsoft.com/office/drawing/2014/main" id="{48F2EB4D-BCFF-95AE-95C4-71AE6C347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1915" y="427001"/>
            <a:ext cx="4390973" cy="477310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1800" b="1" err="1">
                <a:ea typeface="Roboto Light"/>
              </a:rPr>
              <a:t>Vekst</a:t>
            </a:r>
            <a:r>
              <a:rPr lang="en-US" sz="1800" b="1">
                <a:ea typeface="Roboto Light"/>
              </a:rPr>
              <a:t> </a:t>
            </a:r>
            <a:r>
              <a:rPr lang="en-US" sz="1800" b="1" err="1">
                <a:ea typeface="Roboto Light"/>
              </a:rPr>
              <a:t>i</a:t>
            </a:r>
            <a:r>
              <a:rPr lang="en-US" sz="1800" b="1">
                <a:ea typeface="Roboto Light"/>
              </a:rPr>
              <a:t> </a:t>
            </a:r>
            <a:r>
              <a:rPr lang="en-US" sz="1800" b="1" err="1">
                <a:ea typeface="Roboto Light"/>
              </a:rPr>
              <a:t>Sør</a:t>
            </a:r>
            <a:r>
              <a:rPr lang="en-US" sz="1800" b="1">
                <a:ea typeface="Roboto Light"/>
              </a:rPr>
              <a:t>  </a:t>
            </a:r>
            <a:endParaRPr lang="en-US" sz="1800">
              <a:cs typeface="Arial"/>
            </a:endParaRPr>
          </a:p>
          <a:p>
            <a:endParaRPr lang="en-US" sz="1800" b="1">
              <a:cs typeface="Arial"/>
            </a:endParaRPr>
          </a:p>
          <a:p>
            <a:endParaRPr lang="en-US" sz="1800" b="1">
              <a:ea typeface="Roboto Light"/>
              <a:cs typeface="Arial"/>
            </a:endParaRPr>
          </a:p>
          <a:p>
            <a:pPr marL="342900" indent="-342900">
              <a:buAutoNum type="arabicPeriod"/>
            </a:pPr>
            <a:endParaRPr lang="en-US" b="1">
              <a:cs typeface="Arial"/>
            </a:endParaRPr>
          </a:p>
          <a:p>
            <a:pPr marL="342900" indent="-342900">
              <a:buAutoNum type="arabicPeriod"/>
            </a:pPr>
            <a:endParaRPr lang="en-US" b="1">
              <a:ea typeface="Roboto Light"/>
              <a:cs typeface="Arial"/>
            </a:endParaRPr>
          </a:p>
          <a:p>
            <a:pPr marL="285750" indent="-285750">
              <a:buAutoNum type="arabicPeriod"/>
            </a:pPr>
            <a:endParaRPr lang="en-US">
              <a:ea typeface="Roboto Light"/>
              <a:cs typeface="Arial"/>
            </a:endParaRPr>
          </a:p>
          <a:p>
            <a:pPr marL="285750" indent="-285750">
              <a:buAutoNum type="arabicPeriod"/>
            </a:pPr>
            <a:endParaRPr lang="en-US">
              <a:ea typeface="Roboto Light"/>
              <a:cs typeface="Arial"/>
            </a:endParaRPr>
          </a:p>
          <a:p>
            <a:r>
              <a:rPr lang="en-US">
                <a:ea typeface="Roboto Light"/>
                <a:cs typeface="Arial"/>
              </a:rPr>
              <a:t> </a:t>
            </a:r>
          </a:p>
          <a:p>
            <a:endParaRPr lang="en-US">
              <a:cs typeface="Arial"/>
            </a:endParaRPr>
          </a:p>
          <a:p>
            <a:endParaRPr lang="en-US">
              <a:ea typeface="Roboto Light"/>
            </a:endParaRPr>
          </a:p>
          <a:p>
            <a:endParaRPr lang="nb-NO" b="1">
              <a:cs typeface="Arial"/>
            </a:endParaRPr>
          </a:p>
          <a:p>
            <a:pPr>
              <a:buAutoNum type="arabicPeriod"/>
            </a:pPr>
            <a:endParaRPr lang="nb-NO">
              <a:cs typeface="Arial" panose="020B0604020202020204"/>
            </a:endParaRPr>
          </a:p>
          <a:p>
            <a:endParaRPr lang="en-US"/>
          </a:p>
          <a:p>
            <a:r>
              <a:rPr lang="en-US">
                <a:ea typeface="Roboto Light"/>
              </a:rPr>
              <a:t> </a:t>
            </a:r>
            <a:endParaRPr lang="en-US">
              <a:ea typeface="Roboto Light"/>
              <a:cs typeface="Arial"/>
            </a:endParaRPr>
          </a:p>
        </p:txBody>
      </p:sp>
      <p:pic>
        <p:nvPicPr>
          <p:cNvPr id="2" name="Bilde 1" descr="Et bilde som inneholder klær, person, mann, Menneskeansikt&#10;&#10;KI-generert innhold kan være feil.">
            <a:extLst>
              <a:ext uri="{FF2B5EF4-FFF2-40B4-BE49-F238E27FC236}">
                <a16:creationId xmlns:a16="http://schemas.microsoft.com/office/drawing/2014/main" id="{27B40904-ED81-016E-DCC8-3801C0B50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988" y="2814038"/>
            <a:ext cx="3517604" cy="2640418"/>
          </a:xfrm>
          <a:prstGeom prst="rect">
            <a:avLst/>
          </a:prstGeom>
        </p:spPr>
      </p:pic>
      <p:pic>
        <p:nvPicPr>
          <p:cNvPr id="3" name="Bilde 2" descr="Et bilde som inneholder tekst, klær, Menneskeansikt, mann&#10;&#10;KI-generert innhold kan være feil.">
            <a:extLst>
              <a:ext uri="{FF2B5EF4-FFF2-40B4-BE49-F238E27FC236}">
                <a16:creationId xmlns:a16="http://schemas.microsoft.com/office/drawing/2014/main" id="{22D5E2D5-905B-3BF8-7972-07D7E8B06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9453" y="103074"/>
            <a:ext cx="1809837" cy="2640419"/>
          </a:xfrm>
          <a:prstGeom prst="rect">
            <a:avLst/>
          </a:prstGeom>
        </p:spPr>
      </p:pic>
      <p:pic>
        <p:nvPicPr>
          <p:cNvPr id="6" name="Bilde 5" descr="Et bilde som inneholder klær, utendørs, person, sko&#10;&#10;KI-generert innhold kan være feil.">
            <a:extLst>
              <a:ext uri="{FF2B5EF4-FFF2-40B4-BE49-F238E27FC236}">
                <a16:creationId xmlns:a16="http://schemas.microsoft.com/office/drawing/2014/main" id="{D3311BB9-7FD8-F02D-311D-85C2A3AEF6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4204" y="98867"/>
            <a:ext cx="3520632" cy="2628418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8B5C1D05-9349-30C8-F742-53455E4B9A09}"/>
              </a:ext>
            </a:extLst>
          </p:cNvPr>
          <p:cNvSpPr txBox="1"/>
          <p:nvPr/>
        </p:nvSpPr>
        <p:spPr>
          <a:xfrm>
            <a:off x="781291" y="959734"/>
            <a:ext cx="6096000" cy="50475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1600" noProof="0"/>
              <a:t>Fra </a:t>
            </a:r>
            <a:r>
              <a:rPr lang="nb-NO" sz="1600" i="1" noProof="0"/>
              <a:t>«Sørlandet = sol og sommer»</a:t>
            </a:r>
            <a:br>
              <a:rPr lang="nb-NO" sz="1600" noProof="0"/>
            </a:br>
            <a:r>
              <a:rPr lang="nb-NO" sz="1600" noProof="0"/>
              <a:t>👉 til </a:t>
            </a:r>
            <a:r>
              <a:rPr lang="nb-NO" sz="1600" i="1" noProof="0"/>
              <a:t>«Agder = kule jobber og karrieremuligheter»</a:t>
            </a:r>
            <a:r>
              <a:rPr lang="nb-NO" sz="1600" noProof="0"/>
              <a:t> </a:t>
            </a:r>
            <a:endParaRPr lang="nb-NO" sz="1600" noProof="0">
              <a:cs typeface="Arial"/>
            </a:endParaRPr>
          </a:p>
          <a:p>
            <a:endParaRPr lang="nb-NO" sz="1600" noProof="0">
              <a:cs typeface="Arial"/>
            </a:endParaRPr>
          </a:p>
          <a:p>
            <a:r>
              <a:rPr lang="nb-NO" sz="1600" noProof="0"/>
              <a:t>Felles mobilisering på tvers av: </a:t>
            </a:r>
            <a:endParaRPr lang="nb-NO" sz="1600" noProof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nb-NO" sz="1600" noProof="0"/>
              <a:t>Næringsliv </a:t>
            </a:r>
            <a:endParaRPr lang="nb-NO" sz="1600" noProof="0">
              <a:cs typeface="Arial" panose="020B0604020202020204"/>
            </a:endParaRPr>
          </a:p>
          <a:p>
            <a:pPr marL="228600" lvl="1" indent="-228600">
              <a:buFont typeface="Arial"/>
              <a:buChar char="•"/>
            </a:pPr>
            <a:r>
              <a:rPr lang="nb-NO" sz="1600" noProof="0"/>
              <a:t>Offentlig sektor </a:t>
            </a:r>
            <a:endParaRPr lang="nb-NO" sz="1600" noProof="0">
              <a:cs typeface="Arial" panose="020B0604020202020204"/>
            </a:endParaRPr>
          </a:p>
          <a:p>
            <a:pPr marL="228600" lvl="1" indent="-228600">
              <a:buFont typeface="Arial"/>
              <a:buChar char="•"/>
            </a:pPr>
            <a:r>
              <a:rPr lang="nb-NO" sz="1600" noProof="0"/>
              <a:t>Akademia </a:t>
            </a:r>
            <a:endParaRPr lang="nb-NO" sz="1600" noProof="0">
              <a:cs typeface="Arial"/>
            </a:endParaRPr>
          </a:p>
          <a:p>
            <a:endParaRPr lang="nb-NO" sz="1600" noProof="0">
              <a:cs typeface="Arial"/>
            </a:endParaRPr>
          </a:p>
          <a:p>
            <a:r>
              <a:rPr lang="nb-NO" sz="1600" noProof="0"/>
              <a:t>Utfordring: </a:t>
            </a:r>
            <a:endParaRPr lang="nb-NO" sz="1600" noProof="0">
              <a:cs typeface="Arial" panose="020B0604020202020204"/>
            </a:endParaRPr>
          </a:p>
          <a:p>
            <a:pPr marL="228600" lvl="1" indent="-228600">
              <a:buFont typeface="Arial"/>
              <a:buChar char="•"/>
            </a:pPr>
            <a:r>
              <a:rPr lang="nb-NO" sz="1600" noProof="0"/>
              <a:t>Kamp om arbeidskraften </a:t>
            </a:r>
            <a:endParaRPr lang="nb-NO" sz="1600" noProof="0">
              <a:cs typeface="Arial" panose="020B0604020202020204"/>
            </a:endParaRPr>
          </a:p>
          <a:p>
            <a:pPr marL="228600" lvl="1" indent="-228600">
              <a:buFont typeface="Arial"/>
              <a:buChar char="•"/>
            </a:pPr>
            <a:r>
              <a:rPr lang="nb-NO" sz="1600" noProof="0"/>
              <a:t>Lav kjennskap til mulighetene i regionen </a:t>
            </a:r>
            <a:endParaRPr lang="nb-NO" sz="1600" noProof="0">
              <a:cs typeface="Arial"/>
            </a:endParaRPr>
          </a:p>
          <a:p>
            <a:endParaRPr lang="nb-NO" sz="1600" noProof="0">
              <a:cs typeface="Arial"/>
            </a:endParaRPr>
          </a:p>
          <a:p>
            <a:r>
              <a:rPr lang="nb-NO" sz="1600" noProof="0"/>
              <a:t>Mulighet: </a:t>
            </a:r>
            <a:endParaRPr lang="nb-NO" sz="1600" noProof="0">
              <a:cs typeface="Arial" panose="020B0604020202020204"/>
            </a:endParaRPr>
          </a:p>
          <a:p>
            <a:pPr marL="228600" lvl="1" indent="-228600">
              <a:buFont typeface="Arial"/>
              <a:buChar char="•"/>
            </a:pPr>
            <a:r>
              <a:rPr lang="nb-NO" sz="1600" noProof="0"/>
              <a:t>Sterke fagmiljøer innen teknologi, industri, finans og offentlig sektor </a:t>
            </a:r>
            <a:endParaRPr lang="nb-NO" sz="1600" noProof="0">
              <a:cs typeface="Arial" panose="020B0604020202020204"/>
            </a:endParaRPr>
          </a:p>
          <a:p>
            <a:pPr marL="228600" lvl="1" indent="-228600">
              <a:buFont typeface="Arial"/>
              <a:buChar char="•"/>
            </a:pPr>
            <a:r>
              <a:rPr lang="nb-NO" sz="1600" noProof="0"/>
              <a:t>Høy livskvalitet + spennende karrierer </a:t>
            </a:r>
            <a:endParaRPr lang="nb-NO" sz="1600" noProof="0">
              <a:cs typeface="Arial"/>
            </a:endParaRPr>
          </a:p>
          <a:p>
            <a:endParaRPr lang="nb-NO" sz="1600" noProof="0">
              <a:cs typeface="Arial"/>
            </a:endParaRPr>
          </a:p>
          <a:p>
            <a:r>
              <a:rPr lang="nb-NO" sz="1600" noProof="0"/>
              <a:t>Neste steg:</a:t>
            </a:r>
            <a:br>
              <a:rPr lang="nb-NO" sz="1600" noProof="0"/>
            </a:br>
            <a:r>
              <a:rPr lang="nb-NO" sz="1600" b="1" noProof="0"/>
              <a:t>En langsiktig </a:t>
            </a:r>
            <a:r>
              <a:rPr lang="nb-NO" sz="1600" b="1"/>
              <a:t>satsing</a:t>
            </a:r>
            <a:r>
              <a:rPr lang="nb-NO" sz="1600" b="1" noProof="0"/>
              <a:t> for hele Agder</a:t>
            </a:r>
            <a:endParaRPr lang="nb-NO" sz="1600" b="1" noProof="0">
              <a:cs typeface="Arial" panose="020B0604020202020204"/>
            </a:endParaRPr>
          </a:p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7836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B64A8-4A3A-65A3-6F3F-D09983A43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Title 1">
            <a:extLst>
              <a:ext uri="{FF2B5EF4-FFF2-40B4-BE49-F238E27FC236}">
                <a16:creationId xmlns:a16="http://schemas.microsoft.com/office/drawing/2014/main" id="{09D69240-9141-5839-27CA-77B60AA98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925" y="851406"/>
            <a:ext cx="4500697" cy="400185"/>
          </a:xfrm>
        </p:spPr>
        <p:txBody>
          <a:bodyPr>
            <a:normAutofit/>
          </a:bodyPr>
          <a:lstStyle/>
          <a:p>
            <a:r>
              <a:rPr lang="en-US" sz="1400"/>
              <a:t> </a:t>
            </a:r>
          </a:p>
        </p:txBody>
      </p:sp>
      <p:sp>
        <p:nvSpPr>
          <p:cNvPr id="5129" name="Text Placeholder 3">
            <a:extLst>
              <a:ext uri="{FF2B5EF4-FFF2-40B4-BE49-F238E27FC236}">
                <a16:creationId xmlns:a16="http://schemas.microsoft.com/office/drawing/2014/main" id="{26B2B6F8-C648-562B-E259-FC43E044C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1915" y="427001"/>
            <a:ext cx="4390973" cy="477310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1800" b="1" err="1">
                <a:ea typeface="Roboto Light"/>
              </a:rPr>
              <a:t>Tiltrekke</a:t>
            </a:r>
            <a:r>
              <a:rPr lang="en-US" sz="1800" b="1">
                <a:ea typeface="Roboto Light"/>
              </a:rPr>
              <a:t> </a:t>
            </a:r>
            <a:r>
              <a:rPr lang="en-US" sz="1800" b="1" err="1">
                <a:ea typeface="Roboto Light"/>
              </a:rPr>
              <a:t>oss</a:t>
            </a:r>
            <a:r>
              <a:rPr lang="en-US" sz="1800" b="1">
                <a:ea typeface="Roboto Light"/>
              </a:rPr>
              <a:t> store </a:t>
            </a:r>
            <a:r>
              <a:rPr lang="en-US" sz="1800" b="1" err="1">
                <a:ea typeface="Roboto Light"/>
              </a:rPr>
              <a:t>arrangementer</a:t>
            </a:r>
            <a:endParaRPr lang="nb-NO" err="1"/>
          </a:p>
          <a:p>
            <a:endParaRPr lang="en-US" sz="1800" b="1">
              <a:cs typeface="Arial"/>
            </a:endParaRPr>
          </a:p>
          <a:p>
            <a:endParaRPr lang="en-US" sz="1800" b="1">
              <a:ea typeface="Roboto Light"/>
              <a:cs typeface="Arial"/>
            </a:endParaRPr>
          </a:p>
          <a:p>
            <a:pPr marL="342900" indent="-342900">
              <a:buAutoNum type="arabicPeriod"/>
            </a:pPr>
            <a:endParaRPr lang="en-US" b="1">
              <a:cs typeface="Arial"/>
            </a:endParaRPr>
          </a:p>
          <a:p>
            <a:pPr marL="342900" indent="-342900">
              <a:buAutoNum type="arabicPeriod"/>
            </a:pPr>
            <a:endParaRPr lang="en-US" b="1">
              <a:ea typeface="Roboto Light"/>
              <a:cs typeface="Arial"/>
            </a:endParaRPr>
          </a:p>
          <a:p>
            <a:pPr marL="285750" indent="-285750">
              <a:buAutoNum type="arabicPeriod"/>
            </a:pPr>
            <a:endParaRPr lang="en-US">
              <a:ea typeface="Roboto Light"/>
              <a:cs typeface="Arial"/>
            </a:endParaRPr>
          </a:p>
          <a:p>
            <a:pPr marL="285750" indent="-285750">
              <a:buAutoNum type="arabicPeriod"/>
            </a:pPr>
            <a:endParaRPr lang="en-US">
              <a:ea typeface="Roboto Light"/>
              <a:cs typeface="Arial"/>
            </a:endParaRPr>
          </a:p>
          <a:p>
            <a:r>
              <a:rPr lang="en-US">
                <a:ea typeface="Roboto Light"/>
                <a:cs typeface="Arial"/>
              </a:rPr>
              <a:t> </a:t>
            </a:r>
          </a:p>
          <a:p>
            <a:endParaRPr lang="en-US">
              <a:cs typeface="Arial"/>
            </a:endParaRPr>
          </a:p>
          <a:p>
            <a:endParaRPr lang="en-US">
              <a:ea typeface="Roboto Light"/>
            </a:endParaRPr>
          </a:p>
          <a:p>
            <a:endParaRPr lang="nb-NO" b="1">
              <a:cs typeface="Arial"/>
            </a:endParaRPr>
          </a:p>
          <a:p>
            <a:pPr>
              <a:buAutoNum type="arabicPeriod"/>
            </a:pPr>
            <a:endParaRPr lang="nb-NO">
              <a:cs typeface="Arial" panose="020B0604020202020204"/>
            </a:endParaRPr>
          </a:p>
          <a:p>
            <a:endParaRPr lang="en-US"/>
          </a:p>
          <a:p>
            <a:r>
              <a:rPr lang="en-US">
                <a:ea typeface="Roboto Light"/>
              </a:rPr>
              <a:t> </a:t>
            </a:r>
            <a:endParaRPr lang="en-US">
              <a:ea typeface="Roboto Light"/>
              <a:cs typeface="Arial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64C3D0E5-5C35-0A68-6311-E4E4B71DE056}"/>
              </a:ext>
            </a:extLst>
          </p:cNvPr>
          <p:cNvSpPr txBox="1"/>
          <p:nvPr/>
        </p:nvSpPr>
        <p:spPr>
          <a:xfrm>
            <a:off x="781291" y="959734"/>
            <a:ext cx="6096000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600">
              <a:cs typeface="Arial"/>
            </a:endParaRPr>
          </a:p>
          <a:p>
            <a:pPr algn="ctr"/>
            <a:endParaRPr lang="nb-NO"/>
          </a:p>
        </p:txBody>
      </p:sp>
      <p:pic>
        <p:nvPicPr>
          <p:cNvPr id="3" name="Bilde 2" descr="Et bilde som inneholder møbler, bord, innendørs, tak&#10;&#10;KI-generert innhold kan være feil.">
            <a:extLst>
              <a:ext uri="{FF2B5EF4-FFF2-40B4-BE49-F238E27FC236}">
                <a16:creationId xmlns:a16="http://schemas.microsoft.com/office/drawing/2014/main" id="{A02B5246-7538-0784-E100-5767207AE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8014" y="73547"/>
            <a:ext cx="3722226" cy="2225716"/>
          </a:xfrm>
          <a:prstGeom prst="rect">
            <a:avLst/>
          </a:prstGeom>
        </p:spPr>
      </p:pic>
      <p:pic>
        <p:nvPicPr>
          <p:cNvPr id="4" name="Bilde 3" descr="Et bilde som inneholder konsert, musikk, utendørs, forsamling&#10;&#10;KI-generert innhold kan være feil.">
            <a:extLst>
              <a:ext uri="{FF2B5EF4-FFF2-40B4-BE49-F238E27FC236}">
                <a16:creationId xmlns:a16="http://schemas.microsoft.com/office/drawing/2014/main" id="{45F2E62F-0754-1BE6-0347-66ED93629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002" y="2393487"/>
            <a:ext cx="3718247" cy="2447202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34D58034-5C86-CCCB-2F0D-2E30ABA779AF}"/>
              </a:ext>
            </a:extLst>
          </p:cNvPr>
          <p:cNvSpPr txBox="1"/>
          <p:nvPr/>
        </p:nvSpPr>
        <p:spPr>
          <a:xfrm>
            <a:off x="781291" y="959734"/>
            <a:ext cx="6096000" cy="43088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1600" noProof="0"/>
              <a:t>Samarbeid med Visit Sørlandet </a:t>
            </a:r>
            <a:endParaRPr lang="nb-NO" sz="1600" noProof="0">
              <a:cs typeface="Arial"/>
            </a:endParaRPr>
          </a:p>
          <a:p>
            <a:endParaRPr lang="nb-NO" sz="1600" noProof="0"/>
          </a:p>
          <a:p>
            <a:r>
              <a:rPr lang="nb-NO" sz="1600" noProof="0"/>
              <a:t>Mandat:</a:t>
            </a:r>
            <a:endParaRPr lang="nb-NO" noProof="0"/>
          </a:p>
          <a:p>
            <a:pPr marL="285750" indent="-285750">
              <a:buFont typeface="Arial"/>
              <a:buChar char="•"/>
            </a:pPr>
            <a:r>
              <a:rPr lang="nb-NO" sz="1600" noProof="0">
                <a:cs typeface="Arial"/>
              </a:rPr>
              <a:t>Stimulere til helårsturisme og geografisk spredning.</a:t>
            </a:r>
          </a:p>
          <a:p>
            <a:pPr marL="285750" indent="-285750">
              <a:buFont typeface="Arial"/>
              <a:buChar char="•"/>
            </a:pPr>
            <a:r>
              <a:rPr lang="nb-NO" sz="1600" noProof="0">
                <a:cs typeface="Arial"/>
              </a:rPr>
              <a:t>Primært jobbe med arrangementer som er større en </a:t>
            </a:r>
            <a:r>
              <a:rPr lang="nb-NO" sz="1600">
                <a:cs typeface="Arial"/>
              </a:rPr>
              <a:t>én</a:t>
            </a:r>
            <a:r>
              <a:rPr lang="nb-NO" sz="1600" noProof="0">
                <a:cs typeface="Arial"/>
              </a:rPr>
              <a:t> enkelt aktør kan håndtere</a:t>
            </a:r>
          </a:p>
          <a:p>
            <a:endParaRPr lang="nb-NO" sz="1600" noProof="0"/>
          </a:p>
          <a:p>
            <a:r>
              <a:rPr lang="nb-NO" sz="1600" noProof="0"/>
              <a:t>Mulighet: </a:t>
            </a:r>
            <a:endParaRPr lang="nb-NO" sz="1600" noProof="0">
              <a:cs typeface="Arial" panose="020B0604020202020204"/>
            </a:endParaRPr>
          </a:p>
          <a:p>
            <a:pPr marL="228600" lvl="1" indent="-228600">
              <a:buFont typeface="Arial"/>
              <a:buChar char="•"/>
            </a:pPr>
            <a:r>
              <a:rPr lang="nb-NO" sz="1600" noProof="0"/>
              <a:t>Skape økonomiske og samfunnsmessige </a:t>
            </a:r>
            <a:r>
              <a:rPr lang="nb-NO" sz="1600"/>
              <a:t>verdier</a:t>
            </a:r>
            <a:r>
              <a:rPr lang="nb-NO" sz="1600" noProof="0"/>
              <a:t> for en destinasjon</a:t>
            </a:r>
            <a:endParaRPr lang="nb-NO" sz="1600" noProof="0">
              <a:cs typeface="Arial"/>
            </a:endParaRPr>
          </a:p>
          <a:p>
            <a:pPr marL="228600" lvl="1" indent="-228600">
              <a:buFont typeface="Arial"/>
              <a:buChar char="•"/>
            </a:pPr>
            <a:r>
              <a:rPr lang="nb-NO" sz="1600" noProof="0">
                <a:cs typeface="Arial"/>
              </a:rPr>
              <a:t>Øke helårsaktivitet</a:t>
            </a:r>
          </a:p>
          <a:p>
            <a:pPr marL="228600" lvl="1" indent="-228600">
              <a:buFont typeface="Arial"/>
              <a:buChar char="•"/>
            </a:pPr>
            <a:r>
              <a:rPr lang="nb-NO" sz="1600" noProof="0">
                <a:cs typeface="Arial"/>
              </a:rPr>
              <a:t>Høyere verdi </a:t>
            </a:r>
            <a:r>
              <a:rPr lang="nb-NO" sz="1600" noProof="0" err="1">
                <a:cs typeface="Arial"/>
              </a:rPr>
              <a:t>pr.dag</a:t>
            </a:r>
            <a:r>
              <a:rPr lang="nb-NO" sz="1600" noProof="0">
                <a:cs typeface="Arial"/>
              </a:rPr>
              <a:t> </a:t>
            </a:r>
            <a:r>
              <a:rPr lang="nb-NO" sz="1600" noProof="0" err="1">
                <a:cs typeface="Arial"/>
              </a:rPr>
              <a:t>pr.gjest</a:t>
            </a:r>
            <a:r>
              <a:rPr lang="nb-NO" sz="1600" noProof="0">
                <a:cs typeface="Arial"/>
              </a:rPr>
              <a:t> enn ferie/fritid</a:t>
            </a:r>
          </a:p>
          <a:p>
            <a:endParaRPr lang="nb-NO" sz="1600" noProof="0"/>
          </a:p>
          <a:p>
            <a:r>
              <a:rPr lang="nb-NO" sz="1600" noProof="0"/>
              <a:t>Neste steg:</a:t>
            </a:r>
            <a:br>
              <a:rPr lang="nb-NO" sz="1600" noProof="0"/>
            </a:br>
            <a:r>
              <a:rPr lang="nb-NO" sz="1600" b="1" noProof="0"/>
              <a:t>Signere intensjonsavtaler med næringslivsaktører, Arendal og Grimstad kommune, kulturhus</a:t>
            </a:r>
            <a:endParaRPr lang="nb-NO" sz="1600" b="1" noProof="0">
              <a:cs typeface="Arial" panose="020B0604020202020204"/>
            </a:endParaRPr>
          </a:p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9025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EB1706F-2A87-BA7B-EA1C-9D7CFF17E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8" r="10828"/>
          <a:stretch>
            <a:fillRect/>
          </a:stretch>
        </p:blipFill>
        <p:spPr bwMode="auto">
          <a:xfrm>
            <a:off x="7179012" y="368301"/>
            <a:ext cx="4176375" cy="38571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33" name="Text Placeholder 3">
            <a:extLst>
              <a:ext uri="{FF2B5EF4-FFF2-40B4-BE49-F238E27FC236}">
                <a16:creationId xmlns:a16="http://schemas.microsoft.com/office/drawing/2014/main" id="{F3A53CA6-C632-C3AB-2028-CC5220900B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5760" y="368301"/>
            <a:ext cx="6361611" cy="4269013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nb-NO" sz="1700" b="1"/>
              <a:t>Utdanningsnivå i regionen!</a:t>
            </a:r>
            <a:br>
              <a:rPr lang="nb-NO" sz="1700" b="1"/>
            </a:br>
            <a:endParaRPr lang="nb-NO" b="1"/>
          </a:p>
          <a:p>
            <a:r>
              <a:rPr lang="nb-NO" sz="1700"/>
              <a:t>Behov for innsats både på lang og kort sikt!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arbeidskraftreserve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studiekompetanse – klargjøre flere</a:t>
            </a:r>
          </a:p>
          <a:p>
            <a:endParaRPr lang="nb-NO" b="1"/>
          </a:p>
          <a:p>
            <a:pPr>
              <a:lnSpc>
                <a:spcPct val="120000"/>
              </a:lnSpc>
            </a:pPr>
            <a:r>
              <a:rPr lang="nb-NO" b="1"/>
              <a:t>UiA langtidsplan for fleksible utdanninger – samarbeid med regionene</a:t>
            </a:r>
          </a:p>
          <a:p>
            <a:pPr>
              <a:lnSpc>
                <a:spcPct val="120000"/>
              </a:lnSpc>
            </a:pPr>
            <a:r>
              <a:rPr lang="nb-NO" sz="1500"/>
              <a:t>Sykepleie fra H27</a:t>
            </a:r>
            <a:br>
              <a:rPr lang="nb-NO" sz="1500"/>
            </a:br>
            <a:r>
              <a:rPr lang="nb-NO" sz="1500"/>
              <a:t>Foreslår opptak av 40 studenter på deltid annethvert år øst og vest. Høst 2027: Opptak til kull som starter i Agder øst/ Grimstad</a:t>
            </a:r>
          </a:p>
          <a:p>
            <a:pPr>
              <a:lnSpc>
                <a:spcPct val="120000"/>
              </a:lnSpc>
            </a:pPr>
            <a:r>
              <a:rPr lang="nb-NO" sz="1500"/>
              <a:t>- Barnehagelærer og Vernepleie pågår i regionen</a:t>
            </a:r>
          </a:p>
          <a:p>
            <a:pPr>
              <a:lnSpc>
                <a:spcPct val="120000"/>
              </a:lnSpc>
            </a:pPr>
            <a:r>
              <a:rPr lang="nb-NO" sz="1500" b="1">
                <a:ea typeface="Roboto Light"/>
                <a:cs typeface="Arial"/>
              </a:rPr>
              <a:t>Regional kompetansestrategi for Agder 2030</a:t>
            </a:r>
            <a:endParaRPr lang="nb-NO" sz="1500" b="1">
              <a:cs typeface="Arial"/>
            </a:endParaRPr>
          </a:p>
          <a:p>
            <a:endParaRPr lang="nb-NO">
              <a:cs typeface="Arial"/>
            </a:endParaRPr>
          </a:p>
          <a:p>
            <a:r>
              <a:rPr lang="nb-NO" b="1"/>
              <a:t>Ung Løft - </a:t>
            </a:r>
            <a:r>
              <a:rPr lang="nb-NO"/>
              <a:t>Spor tre- inkluderingsløft gjennom arbeidsliv 	</a:t>
            </a:r>
          </a:p>
          <a:p>
            <a:endParaRPr lang="nb-NO" b="1"/>
          </a:p>
          <a:p>
            <a:r>
              <a:rPr lang="nb-NO" b="1"/>
              <a:t>Southwest – kontakt med næringsliv - rekruttere og beholde</a:t>
            </a:r>
          </a:p>
          <a:p>
            <a:endParaRPr lang="en-US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A0AC3069-1336-544C-2B70-A05496FE8A3D}"/>
              </a:ext>
            </a:extLst>
          </p:cNvPr>
          <p:cNvSpPr txBox="1"/>
          <p:nvPr/>
        </p:nvSpPr>
        <p:spPr>
          <a:xfrm>
            <a:off x="7098014" y="4416357"/>
            <a:ext cx="4176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/>
              <a:t>«tilstrekkelig arbeidskraft med riktig kompetanse er en nøkkelfaktor for å lykkes» 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AE05464-1EBD-09E3-B45B-5BD727D74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39775"/>
            <a:ext cx="5421086" cy="214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4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0FB41248-9DA3-9BBC-BC4C-6D64DA26F9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570" r="13896" b="11299"/>
          <a:stretch>
            <a:fillRect/>
          </a:stretch>
        </p:blipFill>
        <p:spPr>
          <a:xfrm>
            <a:off x="955071" y="266330"/>
            <a:ext cx="5232666" cy="3329126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FF8A202A-5774-E6F4-607E-963056975114}"/>
              </a:ext>
            </a:extLst>
          </p:cNvPr>
          <p:cNvSpPr txBox="1"/>
          <p:nvPr/>
        </p:nvSpPr>
        <p:spPr>
          <a:xfrm>
            <a:off x="952453" y="3727889"/>
            <a:ext cx="10272930" cy="20313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b-NO" sz="1800" b="1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b-NO" sz="1800" b="1" err="1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Emigration</a:t>
            </a:r>
            <a:r>
              <a:rPr lang="nb-NO" sz="1800" b="1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b-NO" sz="1800" b="1" err="1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Expo</a:t>
            </a:r>
            <a:r>
              <a:rPr lang="nb-NO" sz="1800" b="1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b-NO" b="1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 21 –22 mars 2026,</a:t>
            </a:r>
            <a:r>
              <a:rPr lang="nb-NO" sz="1800" b="1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b-NO" b="1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 Utrecht, Nederland </a:t>
            </a:r>
            <a:endParaRPr lang="nb-NO" b="1"/>
          </a:p>
          <a:p>
            <a:endParaRPr lang="nb-NO" b="1">
              <a:latin typeface="Calibri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nb-NO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Ca 16.000</a:t>
            </a:r>
            <a:r>
              <a:rPr lang="nb-NO" sz="1800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b-NO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besøkende </a:t>
            </a:r>
            <a:endParaRPr lang="nb-NO">
              <a:cs typeface="Arial" panose="020B0604020202020204"/>
            </a:endParaRPr>
          </a:p>
          <a:p>
            <a:pPr marL="285750" indent="-285750">
              <a:buFont typeface="Arial"/>
              <a:buChar char="•"/>
            </a:pPr>
            <a:r>
              <a:rPr lang="nb-NO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Over 200 utstillere og egen Scandinavian Hall</a:t>
            </a:r>
          </a:p>
          <a:p>
            <a:pPr marL="285750" indent="-285750">
              <a:buFont typeface="Arial"/>
              <a:buChar char="•"/>
            </a:pPr>
            <a:r>
              <a:rPr lang="nb-NO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Omtrent </a:t>
            </a:r>
            <a:r>
              <a:rPr lang="nb-NO" sz="1800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80</a:t>
            </a:r>
            <a:r>
              <a:rPr lang="nb-NO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 registrerte</a:t>
            </a:r>
            <a:r>
              <a:rPr lang="nb-NO" sz="1800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 seg</a:t>
            </a:r>
            <a:r>
              <a:rPr lang="nb-NO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nb-NO" sz="1800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i Southwest Norway-databasen. </a:t>
            </a:r>
            <a:endParaRPr lang="nb-NO">
              <a:latin typeface="Arial"/>
              <a:ea typeface="Aptos" panose="020B0004020202020204" pitchFamily="34" charset="0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nb-NO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Oppfølging - alle</a:t>
            </a:r>
            <a:r>
              <a:rPr lang="nb-NO" sz="1800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b-NO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mottar</a:t>
            </a:r>
            <a:r>
              <a:rPr lang="nb-NO" sz="1800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 epost </a:t>
            </a:r>
            <a:r>
              <a:rPr lang="nb-NO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med takk for besøket og og</a:t>
            </a:r>
            <a:r>
              <a:rPr lang="nb-NO" sz="1800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b-NO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oppfordring til å </a:t>
            </a:r>
            <a:r>
              <a:rPr lang="nb-NO" sz="1800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registrere </a:t>
            </a:r>
            <a:r>
              <a:rPr lang="nb-NO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egen</a:t>
            </a:r>
            <a:r>
              <a:rPr lang="nb-NO" sz="1800">
                <a:effectLst/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 CV.</a:t>
            </a:r>
            <a:endParaRPr lang="nb-NO" sz="1800">
              <a:effectLst/>
              <a:latin typeface="Calibri"/>
              <a:ea typeface="Aptos" panose="020B0004020202020204" pitchFamily="34" charset="0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nb-NO">
                <a:latin typeface="Calibri"/>
                <a:ea typeface="Aptos" panose="020B0004020202020204" pitchFamily="34" charset="0"/>
                <a:cs typeface="Aptos" panose="020B0004020202020204" pitchFamily="34" charset="0"/>
              </a:rPr>
              <a:t>Mottar deretter nyhetsbrev en gang pr mnd med ledige stillinger.</a:t>
            </a:r>
            <a:endParaRPr lang="nb-NO" sz="1800">
              <a:effectLst/>
              <a:latin typeface="Calibri" panose="020F050202020403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0104819-3C89-6B63-1F9A-9AF361F1D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0331" y="283029"/>
            <a:ext cx="4716598" cy="314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70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F4B14670-6D21-1B01-5A28-C2111F907E08}"/>
              </a:ext>
            </a:extLst>
          </p:cNvPr>
          <p:cNvSpPr txBox="1"/>
          <p:nvPr/>
        </p:nvSpPr>
        <p:spPr>
          <a:xfrm>
            <a:off x="439649" y="785696"/>
            <a:ext cx="565635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/>
              <a:t>Prosjekt</a:t>
            </a:r>
            <a:r>
              <a:rPr lang="nb-NO" sz="2800" b="1"/>
              <a:t> </a:t>
            </a:r>
            <a:r>
              <a:rPr lang="nb-NO" sz="2800" b="1" err="1"/>
              <a:t>UngLøft</a:t>
            </a:r>
            <a:r>
              <a:rPr lang="nb-NO" sz="2800" b="1"/>
              <a:t> Østre Agder </a:t>
            </a:r>
          </a:p>
          <a:p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B23DD46F-17B0-608D-253F-8707940BD9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729" t="-159" r="15073" b="-1"/>
          <a:stretch>
            <a:fillRect/>
          </a:stretch>
        </p:blipFill>
        <p:spPr>
          <a:xfrm rot="5400000">
            <a:off x="1069835" y="1457129"/>
            <a:ext cx="2918296" cy="437461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0027D914-09A1-BDA4-C241-BD285449A1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723" r="23688"/>
          <a:stretch>
            <a:fillRect/>
          </a:stretch>
        </p:blipFill>
        <p:spPr>
          <a:xfrm rot="5923146">
            <a:off x="5319855" y="1244565"/>
            <a:ext cx="2550022" cy="4018851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863EA6F8-81D8-68AB-EC22-129FDB8281FE}"/>
              </a:ext>
            </a:extLst>
          </p:cNvPr>
          <p:cNvSpPr txBox="1"/>
          <p:nvPr/>
        </p:nvSpPr>
        <p:spPr>
          <a:xfrm>
            <a:off x="7850709" y="508696"/>
            <a:ext cx="39016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/>
              <a:t>Spor 3 </a:t>
            </a:r>
          </a:p>
          <a:p>
            <a:r>
              <a:rPr lang="nb-NO" b="1"/>
              <a:t>Inkluderingsløft i arbeidslivet</a:t>
            </a:r>
            <a:br>
              <a:rPr lang="nb-NO"/>
            </a:br>
            <a:r>
              <a:rPr lang="nb-NO"/>
              <a:t>Møter med næringsforeningene</a:t>
            </a:r>
          </a:p>
          <a:p>
            <a:r>
              <a:rPr lang="nb-NO"/>
              <a:t>Avklaringer, deltakelse, samarbeid NAV/næringsforening, fra 14.april 26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C6C6763-EDB0-9CA6-C58E-4854D0131D79}"/>
              </a:ext>
            </a:extLst>
          </p:cNvPr>
          <p:cNvSpPr txBox="1"/>
          <p:nvPr/>
        </p:nvSpPr>
        <p:spPr>
          <a:xfrm>
            <a:off x="8904515" y="3253990"/>
            <a:ext cx="31698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/>
              <a:t>Spor 2</a:t>
            </a:r>
          </a:p>
          <a:p>
            <a:r>
              <a:rPr lang="nb-NO" b="1"/>
              <a:t>Kvalifiserende møteplass</a:t>
            </a:r>
            <a:r>
              <a:rPr lang="nb-NO"/>
              <a:t>:</a:t>
            </a:r>
          </a:p>
          <a:p>
            <a:r>
              <a:rPr lang="nb-NO"/>
              <a:t>Utredning pågår, status kommer. Sak til kommunestyrene fremlegges til fem kommunestyrer før sommeren.</a:t>
            </a:r>
          </a:p>
        </p:txBody>
      </p:sp>
    </p:spTree>
    <p:extLst>
      <p:ext uri="{BB962C8B-B14F-4D97-AF65-F5344CB8AC3E}">
        <p14:creationId xmlns:p14="http://schemas.microsoft.com/office/powerpoint/2010/main" val="3621181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21B48477-8574-5D46-88BC-3E7E6820C8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59" y="-3261"/>
            <a:ext cx="12170058" cy="581222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lang="nb-NO" sz="2000" b="1">
                <a:ea typeface="Roboto Light"/>
              </a:rPr>
              <a:t>Innsatsområder:</a:t>
            </a:r>
            <a:endParaRPr lang="nb-NO" sz="1800">
              <a:ea typeface="Roboto Light"/>
              <a:cs typeface="Arial" panose="020B0604020202020204"/>
            </a:endParaRPr>
          </a:p>
          <a:p>
            <a:pPr algn="l">
              <a:lnSpc>
                <a:spcPct val="120000"/>
              </a:lnSpc>
            </a:pPr>
            <a:r>
              <a:rPr lang="nb-NO">
                <a:ea typeface="Roboto Light"/>
              </a:rPr>
              <a:t>Legge til rette for politisk og administrativt samarbeid og samhandling </a:t>
            </a:r>
            <a:br>
              <a:rPr lang="nb-NO">
                <a:ea typeface="Roboto Light"/>
              </a:rPr>
            </a:br>
            <a:r>
              <a:rPr lang="nb-NO">
                <a:ea typeface="Roboto Light"/>
              </a:rPr>
              <a:t>om nærings- og samfunnsutvikling.</a:t>
            </a:r>
            <a:endParaRPr lang="nb-NO">
              <a:ea typeface="Roboto Light"/>
              <a:cs typeface="Arial"/>
            </a:endParaRPr>
          </a:p>
          <a:p>
            <a:pPr algn="l">
              <a:lnSpc>
                <a:spcPct val="120000"/>
              </a:lnSpc>
            </a:pPr>
            <a:r>
              <a:rPr lang="nb-NO">
                <a:ea typeface="Roboto Light"/>
              </a:rPr>
              <a:t>Skape god dialog og informasjonsflyt mellom regionale og kommunale styringsnivåer.</a:t>
            </a:r>
            <a:endParaRPr lang="nb-NO">
              <a:ea typeface="Roboto Light"/>
              <a:cs typeface="Arial"/>
            </a:endParaRPr>
          </a:p>
          <a:p>
            <a:pPr lvl="0" algn="l">
              <a:lnSpc>
                <a:spcPct val="120000"/>
              </a:lnSpc>
            </a:pPr>
            <a:r>
              <a:rPr lang="nb-NO">
                <a:ea typeface="Roboto Light"/>
              </a:rPr>
              <a:t>Dele gode tiltak og bidra til synergier mellom kommunene.</a:t>
            </a:r>
            <a:endParaRPr lang="nb-NO">
              <a:ea typeface="Roboto Light"/>
              <a:cs typeface="Arial"/>
            </a:endParaRPr>
          </a:p>
          <a:p>
            <a:pPr algn="l">
              <a:lnSpc>
                <a:spcPct val="120000"/>
              </a:lnSpc>
            </a:pPr>
            <a:r>
              <a:rPr lang="nb-NO">
                <a:ea typeface="Roboto Light"/>
              </a:rPr>
              <a:t>Initiere og gjennomføre relevante utviklingsprosjekter, samt bistå </a:t>
            </a:r>
            <a:br>
              <a:rPr lang="nb-NO">
                <a:ea typeface="Roboto Light"/>
              </a:rPr>
            </a:br>
            <a:r>
              <a:rPr lang="nb-NO">
                <a:ea typeface="Roboto Light"/>
              </a:rPr>
              <a:t>interkommunale aktører i prosjekter av regional betydning.</a:t>
            </a:r>
            <a:endParaRPr lang="nb-NO">
              <a:ea typeface="Roboto Light"/>
              <a:cs typeface="Arial"/>
            </a:endParaRPr>
          </a:p>
          <a:p>
            <a:pPr lvl="0" algn="l">
              <a:lnSpc>
                <a:spcPct val="120000"/>
              </a:lnSpc>
            </a:pPr>
            <a:r>
              <a:rPr lang="nb-NO">
                <a:ea typeface="Roboto Light"/>
              </a:rPr>
              <a:t>Samordne regionale interesser overfor fylkeskommunen, staten og andre organer.</a:t>
            </a:r>
            <a:endParaRPr lang="nb-NO">
              <a:ea typeface="Roboto Light"/>
              <a:cs typeface="Arial"/>
            </a:endParaRPr>
          </a:p>
          <a:p>
            <a:pPr lvl="0" algn="l">
              <a:lnSpc>
                <a:spcPct val="120000"/>
              </a:lnSpc>
            </a:pPr>
            <a:r>
              <a:rPr lang="nb-NO">
                <a:ea typeface="Roboto Light"/>
              </a:rPr>
              <a:t>Styrke arbeidet med utvikling av regionens infrastruktur.</a:t>
            </a:r>
            <a:endParaRPr lang="nb-NO">
              <a:ea typeface="Roboto Light"/>
              <a:cs typeface="Arial"/>
            </a:endParaRPr>
          </a:p>
          <a:p>
            <a:pPr algn="l">
              <a:lnSpc>
                <a:spcPct val="120000"/>
              </a:lnSpc>
            </a:pPr>
            <a:r>
              <a:rPr lang="nb-NO">
                <a:ea typeface="Roboto Light"/>
              </a:rPr>
              <a:t>Bygge og ivareta regionale nettverk samt være proaktiv i nasjonale </a:t>
            </a:r>
            <a:br>
              <a:rPr lang="nb-NO">
                <a:ea typeface="Roboto Light"/>
              </a:rPr>
            </a:br>
            <a:r>
              <a:rPr lang="nb-NO">
                <a:ea typeface="Roboto Light"/>
              </a:rPr>
              <a:t>lokaliseringsprosesser.</a:t>
            </a:r>
            <a:endParaRPr lang="nb-NO">
              <a:ea typeface="Roboto Light"/>
              <a:cs typeface="Arial"/>
            </a:endParaRPr>
          </a:p>
          <a:p>
            <a:pPr algn="l"/>
            <a:endParaRPr lang="nb-NO" sz="105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734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38042753-FAF3-0215-EB02-ADFE3F6661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44" t="17189" r="5459" b="18055"/>
          <a:stretch/>
        </p:blipFill>
        <p:spPr>
          <a:xfrm>
            <a:off x="4100655" y="1361272"/>
            <a:ext cx="8091345" cy="3282173"/>
          </a:xfrm>
          <a:prstGeom prst="rect">
            <a:avLst/>
          </a:prstGeom>
        </p:spPr>
      </p:pic>
      <p:sp>
        <p:nvSpPr>
          <p:cNvPr id="6" name="Stjerne: 6 tagger 5">
            <a:extLst>
              <a:ext uri="{FF2B5EF4-FFF2-40B4-BE49-F238E27FC236}">
                <a16:creationId xmlns:a16="http://schemas.microsoft.com/office/drawing/2014/main" id="{0A53B3AE-A18B-F734-945C-318CEC3D6734}"/>
              </a:ext>
            </a:extLst>
          </p:cNvPr>
          <p:cNvSpPr/>
          <p:nvPr/>
        </p:nvSpPr>
        <p:spPr>
          <a:xfrm>
            <a:off x="6996966" y="-158314"/>
            <a:ext cx="2409681" cy="1825565"/>
          </a:xfrm>
          <a:prstGeom prst="star6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7F08D526-59D3-D6AB-E005-3988F0621191}"/>
              </a:ext>
            </a:extLst>
          </p:cNvPr>
          <p:cNvSpPr txBox="1"/>
          <p:nvPr/>
        </p:nvSpPr>
        <p:spPr>
          <a:xfrm rot="974776">
            <a:off x="7728533" y="247825"/>
            <a:ext cx="120319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b="1">
                <a:solidFill>
                  <a:srgbClr val="FF0000"/>
                </a:solidFill>
              </a:rPr>
              <a:t>Krever systematisk arbeid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64FE04EB-2881-3D93-1DC3-E10E01CB3029}"/>
              </a:ext>
            </a:extLst>
          </p:cNvPr>
          <p:cNvSpPr txBox="1"/>
          <p:nvPr/>
        </p:nvSpPr>
        <p:spPr>
          <a:xfrm>
            <a:off x="323445" y="354741"/>
            <a:ext cx="3995636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/>
              <a:t>Hvorfor reiseliv ?</a:t>
            </a:r>
          </a:p>
          <a:p>
            <a:endParaRPr lang="nb-NO" sz="1600" b="1"/>
          </a:p>
          <a:p>
            <a:r>
              <a:rPr lang="nb-NO" sz="1600" b="1"/>
              <a:t>«oppdrag» til næringsforum etter forrige kontaktmøte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b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Sammensatt næring – krever systematikk</a:t>
            </a:r>
          </a:p>
          <a:p>
            <a:endParaRPr lang="nb-NO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Avhengig av regional samhandling</a:t>
            </a:r>
          </a:p>
          <a:p>
            <a:endParaRPr lang="nb-NO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Fra «råvareleverandør» til foredling, utvikling og salg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Bevisstgjøring av oppgaver og forventningsavklaringer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C08807A4-D867-A54C-47BA-A74760D82CCD}"/>
              </a:ext>
            </a:extLst>
          </p:cNvPr>
          <p:cNvSpPr txBox="1"/>
          <p:nvPr/>
        </p:nvSpPr>
        <p:spPr>
          <a:xfrm>
            <a:off x="0" y="5170649"/>
            <a:ext cx="12209576" cy="24622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endParaRPr lang="nb-NO" b="1" i="1">
              <a:solidFill>
                <a:srgbClr val="000000"/>
              </a:solidFill>
              <a:latin typeface="Aptos" panose="020B0004020202020204" pitchFamily="34" charset="0"/>
              <a:cs typeface="Aldhabi" panose="020F0502020204030204" pitchFamily="2" charset="-78"/>
            </a:endParaRPr>
          </a:p>
          <a:p>
            <a:pPr lvl="0">
              <a:defRPr/>
            </a:pPr>
            <a:endParaRPr lang="nb-NO" b="1" i="1">
              <a:solidFill>
                <a:srgbClr val="000000"/>
              </a:solidFill>
              <a:latin typeface="Aptos" panose="020B0004020202020204" pitchFamily="34" charset="0"/>
              <a:cs typeface="Aldhabi" panose="020F0502020204030204" pitchFamily="2" charset="-78"/>
            </a:endParaRPr>
          </a:p>
          <a:p>
            <a:pPr lvl="0">
              <a:defRPr/>
            </a:pPr>
            <a:r>
              <a:rPr lang="nb-NO" b="1" i="1">
                <a:solidFill>
                  <a:srgbClr val="000000"/>
                </a:solidFill>
                <a:latin typeface="Aptos" panose="020B0004020202020204" pitchFamily="34" charset="0"/>
                <a:cs typeface="Aldhabi" panose="020F0502020204030204" pitchFamily="2" charset="-78"/>
              </a:rPr>
              <a:t>En reise består av summen av leveranser og opplevelser, både kommersielle og ikke-kommersielle.  Samspillet på tvers av kommersielle og ikke-kommersielle aktører og samfunnet rundt utgjør i sum reiselivets økosystem. Når et ledd i økosystemet ikke fungerer, skaper det utfordringer for andre deler av økosystemet.     </a:t>
            </a:r>
            <a:r>
              <a:rPr lang="nb-NO" sz="1600" i="1">
                <a:solidFill>
                  <a:srgbClr val="000000"/>
                </a:solidFill>
                <a:latin typeface="Aptos" panose="020B0004020202020204" pitchFamily="34" charset="0"/>
                <a:cs typeface="Aldhabi" panose="020F0502020204030204" pitchFamily="2" charset="-78"/>
              </a:rPr>
              <a:t>(Nasjonal reiselivsstrategi )</a:t>
            </a:r>
          </a:p>
          <a:p>
            <a:pPr lvl="0">
              <a:defRPr/>
            </a:pPr>
            <a:endParaRPr lang="nb-NO" sz="1600" i="1">
              <a:solidFill>
                <a:srgbClr val="000000"/>
              </a:solidFill>
              <a:latin typeface="Aptos" panose="020B0004020202020204" pitchFamily="34" charset="0"/>
              <a:cs typeface="Aldhabi" panose="020F0502020204030204" pitchFamily="2" charset="-78"/>
            </a:endParaRPr>
          </a:p>
          <a:p>
            <a:pPr lvl="0">
              <a:defRPr/>
            </a:pPr>
            <a:endParaRPr lang="nb-NO" sz="1600" i="1">
              <a:solidFill>
                <a:srgbClr val="000000"/>
              </a:solidFill>
              <a:latin typeface="Aptos" panose="020B0004020202020204" pitchFamily="34" charset="0"/>
              <a:cs typeface="Aldhabi" panose="020F0502020204030204" pitchFamily="2" charset="-78"/>
            </a:endParaRPr>
          </a:p>
          <a:p>
            <a:pPr lvl="0">
              <a:defRPr/>
            </a:pPr>
            <a:endParaRPr lang="nb-NO" sz="1600" i="1">
              <a:solidFill>
                <a:srgbClr val="000000"/>
              </a:solidFill>
              <a:latin typeface="Aptos" panose="020B0004020202020204" pitchFamily="34" charset="0"/>
              <a:cs typeface="Aldhabi" panose="020F0502020204030204" pitchFamily="2" charset="-78"/>
            </a:endParaRPr>
          </a:p>
          <a:p>
            <a:pPr lvl="0">
              <a:defRPr/>
            </a:pPr>
            <a:r>
              <a:rPr lang="nb-NO" sz="1600" i="1">
                <a:solidFill>
                  <a:srgbClr val="000000"/>
                </a:solidFill>
                <a:latin typeface="Aptos" panose="020B0004020202020204" pitchFamily="34" charset="0"/>
                <a:cs typeface="Aldhabi" panose="020F0502020204030204" pitchFamily="2" charset="-78"/>
              </a:rPr>
              <a:t> </a:t>
            </a:r>
            <a:endParaRPr lang="nb-NO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2928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15AC30DB-5EE1-F217-A29E-CF52D59E0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00" y="1322995"/>
            <a:ext cx="5953043" cy="5341050"/>
          </a:xfrm>
          <a:custGeom>
            <a:avLst/>
            <a:gdLst>
              <a:gd name="csX0" fmla="*/ 0 w 5953043"/>
              <a:gd name="csY0" fmla="*/ 0 h 5341050"/>
              <a:gd name="csX1" fmla="*/ 476243 w 5953043"/>
              <a:gd name="csY1" fmla="*/ 0 h 5341050"/>
              <a:gd name="csX2" fmla="*/ 1131078 w 5953043"/>
              <a:gd name="csY2" fmla="*/ 0 h 5341050"/>
              <a:gd name="csX3" fmla="*/ 1726382 w 5953043"/>
              <a:gd name="csY3" fmla="*/ 0 h 5341050"/>
              <a:gd name="csX4" fmla="*/ 2202626 w 5953043"/>
              <a:gd name="csY4" fmla="*/ 0 h 5341050"/>
              <a:gd name="csX5" fmla="*/ 2857461 w 5953043"/>
              <a:gd name="csY5" fmla="*/ 0 h 5341050"/>
              <a:gd name="csX6" fmla="*/ 3333704 w 5953043"/>
              <a:gd name="csY6" fmla="*/ 0 h 5341050"/>
              <a:gd name="csX7" fmla="*/ 4048069 w 5953043"/>
              <a:gd name="csY7" fmla="*/ 0 h 5341050"/>
              <a:gd name="csX8" fmla="*/ 4524313 w 5953043"/>
              <a:gd name="csY8" fmla="*/ 0 h 5341050"/>
              <a:gd name="csX9" fmla="*/ 5238678 w 5953043"/>
              <a:gd name="csY9" fmla="*/ 0 h 5341050"/>
              <a:gd name="csX10" fmla="*/ 5953043 w 5953043"/>
              <a:gd name="csY10" fmla="*/ 0 h 5341050"/>
              <a:gd name="csX11" fmla="*/ 5953043 w 5953043"/>
              <a:gd name="csY11" fmla="*/ 540040 h 5341050"/>
              <a:gd name="csX12" fmla="*/ 5953043 w 5953043"/>
              <a:gd name="csY12" fmla="*/ 1240311 h 5341050"/>
              <a:gd name="csX13" fmla="*/ 5953043 w 5953043"/>
              <a:gd name="csY13" fmla="*/ 1780350 h 5341050"/>
              <a:gd name="csX14" fmla="*/ 5953043 w 5953043"/>
              <a:gd name="csY14" fmla="*/ 2427211 h 5341050"/>
              <a:gd name="csX15" fmla="*/ 5953043 w 5953043"/>
              <a:gd name="csY15" fmla="*/ 2913840 h 5341050"/>
              <a:gd name="csX16" fmla="*/ 5953043 w 5953043"/>
              <a:gd name="csY16" fmla="*/ 3400469 h 5341050"/>
              <a:gd name="csX17" fmla="*/ 5953043 w 5953043"/>
              <a:gd name="csY17" fmla="*/ 3993919 h 5341050"/>
              <a:gd name="csX18" fmla="*/ 5953043 w 5953043"/>
              <a:gd name="csY18" fmla="*/ 4480548 h 5341050"/>
              <a:gd name="csX19" fmla="*/ 5953043 w 5953043"/>
              <a:gd name="csY19" fmla="*/ 5341050 h 5341050"/>
              <a:gd name="csX20" fmla="*/ 5357739 w 5953043"/>
              <a:gd name="csY20" fmla="*/ 5341050 h 5341050"/>
              <a:gd name="csX21" fmla="*/ 4702904 w 5953043"/>
              <a:gd name="csY21" fmla="*/ 5341050 h 5341050"/>
              <a:gd name="csX22" fmla="*/ 3988539 w 5953043"/>
              <a:gd name="csY22" fmla="*/ 5341050 h 5341050"/>
              <a:gd name="csX23" fmla="*/ 3274174 w 5953043"/>
              <a:gd name="csY23" fmla="*/ 5341050 h 5341050"/>
              <a:gd name="csX24" fmla="*/ 2738400 w 5953043"/>
              <a:gd name="csY24" fmla="*/ 5341050 h 5341050"/>
              <a:gd name="csX25" fmla="*/ 2083565 w 5953043"/>
              <a:gd name="csY25" fmla="*/ 5341050 h 5341050"/>
              <a:gd name="csX26" fmla="*/ 1428730 w 5953043"/>
              <a:gd name="csY26" fmla="*/ 5341050 h 5341050"/>
              <a:gd name="csX27" fmla="*/ 833426 w 5953043"/>
              <a:gd name="csY27" fmla="*/ 5341050 h 5341050"/>
              <a:gd name="csX28" fmla="*/ 0 w 5953043"/>
              <a:gd name="csY28" fmla="*/ 5341050 h 5341050"/>
              <a:gd name="csX29" fmla="*/ 0 w 5953043"/>
              <a:gd name="csY29" fmla="*/ 4801011 h 5341050"/>
              <a:gd name="csX30" fmla="*/ 0 w 5953043"/>
              <a:gd name="csY30" fmla="*/ 4154150 h 5341050"/>
              <a:gd name="csX31" fmla="*/ 0 w 5953043"/>
              <a:gd name="csY31" fmla="*/ 3453879 h 5341050"/>
              <a:gd name="csX32" fmla="*/ 0 w 5953043"/>
              <a:gd name="csY32" fmla="*/ 2967250 h 5341050"/>
              <a:gd name="csX33" fmla="*/ 0 w 5953043"/>
              <a:gd name="csY33" fmla="*/ 2534032 h 5341050"/>
              <a:gd name="csX34" fmla="*/ 0 w 5953043"/>
              <a:gd name="csY34" fmla="*/ 1940582 h 5341050"/>
              <a:gd name="csX35" fmla="*/ 0 w 5953043"/>
              <a:gd name="csY35" fmla="*/ 1453953 h 5341050"/>
              <a:gd name="csX36" fmla="*/ 0 w 5953043"/>
              <a:gd name="csY36" fmla="*/ 967324 h 5341050"/>
              <a:gd name="csX37" fmla="*/ 0 w 5953043"/>
              <a:gd name="csY37" fmla="*/ 0 h 53410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5953043" h="5341050" fill="none" extrusionOk="0">
                <a:moveTo>
                  <a:pt x="0" y="0"/>
                </a:moveTo>
                <a:cubicBezTo>
                  <a:pt x="211626" y="-54704"/>
                  <a:pt x="327914" y="26428"/>
                  <a:pt x="476243" y="0"/>
                </a:cubicBezTo>
                <a:cubicBezTo>
                  <a:pt x="624572" y="-26428"/>
                  <a:pt x="814202" y="57905"/>
                  <a:pt x="1131078" y="0"/>
                </a:cubicBezTo>
                <a:cubicBezTo>
                  <a:pt x="1447955" y="-57905"/>
                  <a:pt x="1501432" y="65068"/>
                  <a:pt x="1726382" y="0"/>
                </a:cubicBezTo>
                <a:cubicBezTo>
                  <a:pt x="1951332" y="-65068"/>
                  <a:pt x="2096867" y="55315"/>
                  <a:pt x="2202626" y="0"/>
                </a:cubicBezTo>
                <a:cubicBezTo>
                  <a:pt x="2308385" y="-55315"/>
                  <a:pt x="2643190" y="37163"/>
                  <a:pt x="2857461" y="0"/>
                </a:cubicBezTo>
                <a:cubicBezTo>
                  <a:pt x="3071732" y="-37163"/>
                  <a:pt x="3138724" y="33043"/>
                  <a:pt x="3333704" y="0"/>
                </a:cubicBezTo>
                <a:cubicBezTo>
                  <a:pt x="3528684" y="-33043"/>
                  <a:pt x="3833599" y="36742"/>
                  <a:pt x="4048069" y="0"/>
                </a:cubicBezTo>
                <a:cubicBezTo>
                  <a:pt x="4262540" y="-36742"/>
                  <a:pt x="4327179" y="56130"/>
                  <a:pt x="4524313" y="0"/>
                </a:cubicBezTo>
                <a:cubicBezTo>
                  <a:pt x="4721447" y="-56130"/>
                  <a:pt x="5058565" y="12641"/>
                  <a:pt x="5238678" y="0"/>
                </a:cubicBezTo>
                <a:cubicBezTo>
                  <a:pt x="5418791" y="-12641"/>
                  <a:pt x="5719834" y="14279"/>
                  <a:pt x="5953043" y="0"/>
                </a:cubicBezTo>
                <a:cubicBezTo>
                  <a:pt x="5999486" y="130295"/>
                  <a:pt x="5899377" y="364788"/>
                  <a:pt x="5953043" y="540040"/>
                </a:cubicBezTo>
                <a:cubicBezTo>
                  <a:pt x="6006709" y="715292"/>
                  <a:pt x="5951319" y="1088861"/>
                  <a:pt x="5953043" y="1240311"/>
                </a:cubicBezTo>
                <a:cubicBezTo>
                  <a:pt x="5954767" y="1391761"/>
                  <a:pt x="5939066" y="1528305"/>
                  <a:pt x="5953043" y="1780350"/>
                </a:cubicBezTo>
                <a:cubicBezTo>
                  <a:pt x="5967020" y="2032395"/>
                  <a:pt x="5935341" y="2293024"/>
                  <a:pt x="5953043" y="2427211"/>
                </a:cubicBezTo>
                <a:cubicBezTo>
                  <a:pt x="5970745" y="2561398"/>
                  <a:pt x="5944567" y="2701099"/>
                  <a:pt x="5953043" y="2913840"/>
                </a:cubicBezTo>
                <a:cubicBezTo>
                  <a:pt x="5961519" y="3126581"/>
                  <a:pt x="5934689" y="3201799"/>
                  <a:pt x="5953043" y="3400469"/>
                </a:cubicBezTo>
                <a:cubicBezTo>
                  <a:pt x="5971397" y="3599139"/>
                  <a:pt x="5911466" y="3743679"/>
                  <a:pt x="5953043" y="3993919"/>
                </a:cubicBezTo>
                <a:cubicBezTo>
                  <a:pt x="5994620" y="4244159"/>
                  <a:pt x="5931034" y="4251107"/>
                  <a:pt x="5953043" y="4480548"/>
                </a:cubicBezTo>
                <a:cubicBezTo>
                  <a:pt x="5975052" y="4709989"/>
                  <a:pt x="5861855" y="4966519"/>
                  <a:pt x="5953043" y="5341050"/>
                </a:cubicBezTo>
                <a:cubicBezTo>
                  <a:pt x="5795923" y="5412233"/>
                  <a:pt x="5647294" y="5291174"/>
                  <a:pt x="5357739" y="5341050"/>
                </a:cubicBezTo>
                <a:cubicBezTo>
                  <a:pt x="5068184" y="5390926"/>
                  <a:pt x="4902824" y="5277984"/>
                  <a:pt x="4702904" y="5341050"/>
                </a:cubicBezTo>
                <a:cubicBezTo>
                  <a:pt x="4502984" y="5404116"/>
                  <a:pt x="4304531" y="5319530"/>
                  <a:pt x="3988539" y="5341050"/>
                </a:cubicBezTo>
                <a:cubicBezTo>
                  <a:pt x="3672547" y="5362570"/>
                  <a:pt x="3508562" y="5269168"/>
                  <a:pt x="3274174" y="5341050"/>
                </a:cubicBezTo>
                <a:cubicBezTo>
                  <a:pt x="3039787" y="5412932"/>
                  <a:pt x="2986169" y="5310971"/>
                  <a:pt x="2738400" y="5341050"/>
                </a:cubicBezTo>
                <a:cubicBezTo>
                  <a:pt x="2490631" y="5371129"/>
                  <a:pt x="2353455" y="5292235"/>
                  <a:pt x="2083565" y="5341050"/>
                </a:cubicBezTo>
                <a:cubicBezTo>
                  <a:pt x="1813676" y="5389865"/>
                  <a:pt x="1604770" y="5266952"/>
                  <a:pt x="1428730" y="5341050"/>
                </a:cubicBezTo>
                <a:cubicBezTo>
                  <a:pt x="1252690" y="5415148"/>
                  <a:pt x="1063314" y="5280220"/>
                  <a:pt x="833426" y="5341050"/>
                </a:cubicBezTo>
                <a:cubicBezTo>
                  <a:pt x="603538" y="5401880"/>
                  <a:pt x="276880" y="5275184"/>
                  <a:pt x="0" y="5341050"/>
                </a:cubicBezTo>
                <a:cubicBezTo>
                  <a:pt x="-12238" y="5101525"/>
                  <a:pt x="57828" y="4912464"/>
                  <a:pt x="0" y="4801011"/>
                </a:cubicBezTo>
                <a:cubicBezTo>
                  <a:pt x="-57828" y="4689558"/>
                  <a:pt x="36231" y="4407575"/>
                  <a:pt x="0" y="4154150"/>
                </a:cubicBezTo>
                <a:cubicBezTo>
                  <a:pt x="-36231" y="3900725"/>
                  <a:pt x="65570" y="3623744"/>
                  <a:pt x="0" y="3453879"/>
                </a:cubicBezTo>
                <a:cubicBezTo>
                  <a:pt x="-65570" y="3284014"/>
                  <a:pt x="39331" y="3099135"/>
                  <a:pt x="0" y="2967250"/>
                </a:cubicBezTo>
                <a:cubicBezTo>
                  <a:pt x="-39331" y="2835365"/>
                  <a:pt x="9838" y="2737908"/>
                  <a:pt x="0" y="2534032"/>
                </a:cubicBezTo>
                <a:cubicBezTo>
                  <a:pt x="-9838" y="2330156"/>
                  <a:pt x="30261" y="2142886"/>
                  <a:pt x="0" y="1940582"/>
                </a:cubicBezTo>
                <a:cubicBezTo>
                  <a:pt x="-30261" y="1738278"/>
                  <a:pt x="27434" y="1603737"/>
                  <a:pt x="0" y="1453953"/>
                </a:cubicBezTo>
                <a:cubicBezTo>
                  <a:pt x="-27434" y="1304169"/>
                  <a:pt x="11088" y="1209953"/>
                  <a:pt x="0" y="967324"/>
                </a:cubicBezTo>
                <a:cubicBezTo>
                  <a:pt x="-11088" y="724695"/>
                  <a:pt x="102455" y="256705"/>
                  <a:pt x="0" y="0"/>
                </a:cubicBezTo>
                <a:close/>
              </a:path>
              <a:path w="5953043" h="5341050" stroke="0" extrusionOk="0">
                <a:moveTo>
                  <a:pt x="0" y="0"/>
                </a:moveTo>
                <a:cubicBezTo>
                  <a:pt x="126013" y="-17195"/>
                  <a:pt x="218300" y="48366"/>
                  <a:pt x="416713" y="0"/>
                </a:cubicBezTo>
                <a:cubicBezTo>
                  <a:pt x="615126" y="-48366"/>
                  <a:pt x="799646" y="53542"/>
                  <a:pt x="1012017" y="0"/>
                </a:cubicBezTo>
                <a:cubicBezTo>
                  <a:pt x="1224388" y="-53542"/>
                  <a:pt x="1382427" y="39823"/>
                  <a:pt x="1488261" y="0"/>
                </a:cubicBezTo>
                <a:cubicBezTo>
                  <a:pt x="1594095" y="-39823"/>
                  <a:pt x="1737891" y="18845"/>
                  <a:pt x="1964504" y="0"/>
                </a:cubicBezTo>
                <a:cubicBezTo>
                  <a:pt x="2191117" y="-18845"/>
                  <a:pt x="2224601" y="31323"/>
                  <a:pt x="2381217" y="0"/>
                </a:cubicBezTo>
                <a:cubicBezTo>
                  <a:pt x="2537833" y="-31323"/>
                  <a:pt x="2846993" y="85200"/>
                  <a:pt x="3095582" y="0"/>
                </a:cubicBezTo>
                <a:cubicBezTo>
                  <a:pt x="3344171" y="-85200"/>
                  <a:pt x="3514387" y="62955"/>
                  <a:pt x="3631356" y="0"/>
                </a:cubicBezTo>
                <a:cubicBezTo>
                  <a:pt x="3748325" y="-62955"/>
                  <a:pt x="4076477" y="7132"/>
                  <a:pt x="4226661" y="0"/>
                </a:cubicBezTo>
                <a:cubicBezTo>
                  <a:pt x="4376845" y="-7132"/>
                  <a:pt x="4478523" y="11324"/>
                  <a:pt x="4643374" y="0"/>
                </a:cubicBezTo>
                <a:cubicBezTo>
                  <a:pt x="4808225" y="-11324"/>
                  <a:pt x="5000916" y="2581"/>
                  <a:pt x="5238678" y="0"/>
                </a:cubicBezTo>
                <a:cubicBezTo>
                  <a:pt x="5476440" y="-2581"/>
                  <a:pt x="5792228" y="32771"/>
                  <a:pt x="5953043" y="0"/>
                </a:cubicBezTo>
                <a:cubicBezTo>
                  <a:pt x="6001574" y="181174"/>
                  <a:pt x="5919679" y="250162"/>
                  <a:pt x="5953043" y="486629"/>
                </a:cubicBezTo>
                <a:cubicBezTo>
                  <a:pt x="5986407" y="723096"/>
                  <a:pt x="5909725" y="866705"/>
                  <a:pt x="5953043" y="973258"/>
                </a:cubicBezTo>
                <a:cubicBezTo>
                  <a:pt x="5996361" y="1079811"/>
                  <a:pt x="5880415" y="1426640"/>
                  <a:pt x="5953043" y="1620118"/>
                </a:cubicBezTo>
                <a:cubicBezTo>
                  <a:pt x="6025671" y="1813596"/>
                  <a:pt x="5936986" y="1953120"/>
                  <a:pt x="5953043" y="2160158"/>
                </a:cubicBezTo>
                <a:cubicBezTo>
                  <a:pt x="5969100" y="2367196"/>
                  <a:pt x="5932021" y="2661913"/>
                  <a:pt x="5953043" y="2807018"/>
                </a:cubicBezTo>
                <a:cubicBezTo>
                  <a:pt x="5974065" y="2952123"/>
                  <a:pt x="5939154" y="3261131"/>
                  <a:pt x="5953043" y="3507289"/>
                </a:cubicBezTo>
                <a:cubicBezTo>
                  <a:pt x="5966932" y="3753447"/>
                  <a:pt x="5952213" y="3788005"/>
                  <a:pt x="5953043" y="3993918"/>
                </a:cubicBezTo>
                <a:cubicBezTo>
                  <a:pt x="5953873" y="4199831"/>
                  <a:pt x="5882449" y="4445714"/>
                  <a:pt x="5953043" y="4640779"/>
                </a:cubicBezTo>
                <a:cubicBezTo>
                  <a:pt x="6023637" y="4835844"/>
                  <a:pt x="5934582" y="4996120"/>
                  <a:pt x="5953043" y="5341050"/>
                </a:cubicBezTo>
                <a:cubicBezTo>
                  <a:pt x="5826000" y="5349847"/>
                  <a:pt x="5633514" y="5310616"/>
                  <a:pt x="5476800" y="5341050"/>
                </a:cubicBezTo>
                <a:cubicBezTo>
                  <a:pt x="5320086" y="5371484"/>
                  <a:pt x="5232689" y="5336776"/>
                  <a:pt x="5000556" y="5341050"/>
                </a:cubicBezTo>
                <a:cubicBezTo>
                  <a:pt x="4768423" y="5345324"/>
                  <a:pt x="4635185" y="5309988"/>
                  <a:pt x="4286191" y="5341050"/>
                </a:cubicBezTo>
                <a:cubicBezTo>
                  <a:pt x="3937198" y="5372112"/>
                  <a:pt x="3908039" y="5294937"/>
                  <a:pt x="3571826" y="5341050"/>
                </a:cubicBezTo>
                <a:cubicBezTo>
                  <a:pt x="3235613" y="5387163"/>
                  <a:pt x="3203964" y="5331525"/>
                  <a:pt x="3095582" y="5341050"/>
                </a:cubicBezTo>
                <a:cubicBezTo>
                  <a:pt x="2987200" y="5350575"/>
                  <a:pt x="2644239" y="5314235"/>
                  <a:pt x="2381217" y="5341050"/>
                </a:cubicBezTo>
                <a:cubicBezTo>
                  <a:pt x="2118196" y="5367865"/>
                  <a:pt x="1922094" y="5302877"/>
                  <a:pt x="1785913" y="5341050"/>
                </a:cubicBezTo>
                <a:cubicBezTo>
                  <a:pt x="1649732" y="5379223"/>
                  <a:pt x="1349113" y="5277772"/>
                  <a:pt x="1071548" y="5341050"/>
                </a:cubicBezTo>
                <a:cubicBezTo>
                  <a:pt x="793984" y="5404328"/>
                  <a:pt x="426622" y="5251297"/>
                  <a:pt x="0" y="5341050"/>
                </a:cubicBezTo>
                <a:cubicBezTo>
                  <a:pt x="-8178" y="5148600"/>
                  <a:pt x="19786" y="5038973"/>
                  <a:pt x="0" y="4747600"/>
                </a:cubicBezTo>
                <a:cubicBezTo>
                  <a:pt x="-19786" y="4456227"/>
                  <a:pt x="34700" y="4276288"/>
                  <a:pt x="0" y="4154150"/>
                </a:cubicBezTo>
                <a:cubicBezTo>
                  <a:pt x="-34700" y="4032012"/>
                  <a:pt x="31066" y="3809670"/>
                  <a:pt x="0" y="3507290"/>
                </a:cubicBezTo>
                <a:cubicBezTo>
                  <a:pt x="-31066" y="3204910"/>
                  <a:pt x="4264" y="3107287"/>
                  <a:pt x="0" y="2967250"/>
                </a:cubicBezTo>
                <a:cubicBezTo>
                  <a:pt x="-4264" y="2827213"/>
                  <a:pt x="50136" y="2585791"/>
                  <a:pt x="0" y="2480621"/>
                </a:cubicBezTo>
                <a:cubicBezTo>
                  <a:pt x="-50136" y="2375451"/>
                  <a:pt x="23941" y="2240068"/>
                  <a:pt x="0" y="2047402"/>
                </a:cubicBezTo>
                <a:cubicBezTo>
                  <a:pt x="-23941" y="1854736"/>
                  <a:pt x="47887" y="1721641"/>
                  <a:pt x="0" y="1560773"/>
                </a:cubicBezTo>
                <a:cubicBezTo>
                  <a:pt x="-47887" y="1399905"/>
                  <a:pt x="4801" y="1195857"/>
                  <a:pt x="0" y="860502"/>
                </a:cubicBezTo>
                <a:cubicBezTo>
                  <a:pt x="-4801" y="525147"/>
                  <a:pt x="22990" y="20208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341114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6" name="Pil: venstre 5">
            <a:extLst>
              <a:ext uri="{FF2B5EF4-FFF2-40B4-BE49-F238E27FC236}">
                <a16:creationId xmlns:a16="http://schemas.microsoft.com/office/drawing/2014/main" id="{09AE9080-0D45-CFAC-5F1D-F3A4741C83B8}"/>
              </a:ext>
            </a:extLst>
          </p:cNvPr>
          <p:cNvSpPr/>
          <p:nvPr/>
        </p:nvSpPr>
        <p:spPr>
          <a:xfrm rot="20164262">
            <a:off x="5725551" y="518447"/>
            <a:ext cx="3736423" cy="1396363"/>
          </a:xfrm>
          <a:prstGeom prst="leftArrow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600">
                <a:solidFill>
                  <a:schemeClr val="accent2"/>
                </a:solidFill>
              </a:rPr>
              <a:t>Innspill til Regionplan Agder 2030, fra et samlet næringsforum 2021</a:t>
            </a:r>
            <a:endParaRPr lang="nb-NO" sz="160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35F6B483-1052-3DB3-F6C4-6380CF2989E7}"/>
              </a:ext>
            </a:extLst>
          </p:cNvPr>
          <p:cNvSpPr txBox="1"/>
          <p:nvPr/>
        </p:nvSpPr>
        <p:spPr>
          <a:xfrm>
            <a:off x="8406707" y="1217693"/>
            <a:ext cx="50672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Intern koordineringsgruppe</a:t>
            </a:r>
          </a:p>
          <a:p>
            <a:r>
              <a:rPr lang="nb-NO"/>
              <a:t>Kontaktperson </a:t>
            </a:r>
          </a:p>
          <a:p>
            <a:r>
              <a:rPr lang="nb-NO"/>
              <a:t>Forum for reisemålsutvikling</a:t>
            </a:r>
          </a:p>
          <a:p>
            <a:r>
              <a:rPr lang="nb-NO"/>
              <a:t>Statistikk</a:t>
            </a:r>
          </a:p>
          <a:p>
            <a:r>
              <a:rPr lang="nb-NO"/>
              <a:t>Tilskuddsordning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5845BF73-B99D-7DD7-D406-74D4AD63B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881" y="0"/>
            <a:ext cx="3827139" cy="105411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24B27AEF-0F0B-8D8B-960E-C04E26E8C4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1269" y="3100537"/>
            <a:ext cx="3232714" cy="375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37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C0F17241-1E56-E2CB-5349-0EC1243CE806}"/>
              </a:ext>
            </a:extLst>
          </p:cNvPr>
          <p:cNvSpPr txBox="1"/>
          <p:nvPr/>
        </p:nvSpPr>
        <p:spPr>
          <a:xfrm>
            <a:off x="841359" y="807396"/>
            <a:ext cx="9980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Tilskudd fra Agder fylkeskommune «Opplev Agder 2026» 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0296A62-DF6F-BEB5-D695-B1D8F7DA8BFC}"/>
              </a:ext>
            </a:extLst>
          </p:cNvPr>
          <p:cNvSpPr txBox="1"/>
          <p:nvPr/>
        </p:nvSpPr>
        <p:spPr>
          <a:xfrm>
            <a:off x="841359" y="1663430"/>
            <a:ext cx="3618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Ny fergeforbindelse Arendal-Nederland 2028</a:t>
            </a:r>
          </a:p>
          <a:p>
            <a:endParaRPr lang="nb-NO"/>
          </a:p>
          <a:p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5316ACE7-87F2-8E90-CFF0-344ECB753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359" y="2429935"/>
            <a:ext cx="3477110" cy="4305901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8CE24701-C5F8-06AF-5065-8C49367A1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4728" y="992062"/>
            <a:ext cx="4448289" cy="5787957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49D2CE21-17BA-DF6E-36C4-F4BC1E8CBF80}"/>
              </a:ext>
            </a:extLst>
          </p:cNvPr>
          <p:cNvSpPr txBox="1"/>
          <p:nvPr/>
        </p:nvSpPr>
        <p:spPr>
          <a:xfrm rot="21030415">
            <a:off x="4886096" y="2617471"/>
            <a:ext cx="24198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>
                <a:latin typeface="Arabic Typesetting" panose="03020402040406030203" pitchFamily="66" charset="-78"/>
                <a:cs typeface="Arabic Typesetting" panose="03020402040406030203" pitchFamily="66" charset="-78"/>
              </a:rPr>
              <a:t>Prosjekt som skal bygge robuste verdikjeder, styrke vertskap og kompetanse, utvikle regenerative produkter og posisjonere deltakerne og regionen sterkere i markedet. </a:t>
            </a:r>
          </a:p>
        </p:txBody>
      </p:sp>
    </p:spTree>
    <p:extLst>
      <p:ext uri="{BB962C8B-B14F-4D97-AF65-F5344CB8AC3E}">
        <p14:creationId xmlns:p14="http://schemas.microsoft.com/office/powerpoint/2010/main" val="806959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7A62B-065D-B448-C37D-179CA5136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, skjermbilde, Font&#10;&#10;Automatisk generert beskrivelse">
            <a:extLst>
              <a:ext uri="{FF2B5EF4-FFF2-40B4-BE49-F238E27FC236}">
                <a16:creationId xmlns:a16="http://schemas.microsoft.com/office/drawing/2014/main" id="{4795DBD0-D6EA-5F29-C91D-090F3A826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917453" y="496511"/>
            <a:ext cx="5873367" cy="3298110"/>
          </a:xfrm>
          <a:prstGeom prst="rect">
            <a:avLst/>
          </a:prstGeom>
        </p:spPr>
      </p:pic>
      <p:sp>
        <p:nvSpPr>
          <p:cNvPr id="4" name="Pil: bøyd oppover 3">
            <a:extLst>
              <a:ext uri="{FF2B5EF4-FFF2-40B4-BE49-F238E27FC236}">
                <a16:creationId xmlns:a16="http://schemas.microsoft.com/office/drawing/2014/main" id="{43784D9A-E409-C60C-39D0-6AB5A83E8DDE}"/>
              </a:ext>
            </a:extLst>
          </p:cNvPr>
          <p:cNvSpPr/>
          <p:nvPr/>
        </p:nvSpPr>
        <p:spPr>
          <a:xfrm rot="18960000" flipV="1">
            <a:off x="3452407" y="4199546"/>
            <a:ext cx="3221310" cy="554536"/>
          </a:xfrm>
          <a:prstGeom prst="bentArrow">
            <a:avLst/>
          </a:prstGeom>
          <a:solidFill>
            <a:srgbClr val="FFE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C359C204-89CC-4468-4D92-7C473F570A9C}"/>
              </a:ext>
            </a:extLst>
          </p:cNvPr>
          <p:cNvSpPr txBox="1"/>
          <p:nvPr/>
        </p:nvSpPr>
        <p:spPr>
          <a:xfrm>
            <a:off x="6288780" y="4403629"/>
            <a:ext cx="493748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b="1">
                <a:cs typeface="Arial"/>
              </a:rPr>
              <a:t>Mye god statistikk som underlag for saker, utredninger, planer </a:t>
            </a:r>
            <a:r>
              <a:rPr lang="nb-NO" b="1" err="1">
                <a:cs typeface="Arial"/>
              </a:rPr>
              <a:t>etc</a:t>
            </a:r>
            <a:r>
              <a:rPr lang="nb-NO" b="1">
                <a:cs typeface="Arial"/>
              </a:rPr>
              <a:t> </a:t>
            </a:r>
            <a:endParaRPr lang="nb-NO">
              <a:cs typeface="Arial"/>
            </a:endParaRPr>
          </a:p>
          <a:p>
            <a:pPr marL="342900" indent="-342900">
              <a:buFont typeface="Calibri"/>
              <a:buChar char="-"/>
            </a:pPr>
            <a:r>
              <a:rPr lang="nb-NO" b="1">
                <a:cs typeface="Arial"/>
              </a:rPr>
              <a:t>Egen næringsmodul</a:t>
            </a:r>
          </a:p>
          <a:p>
            <a:pPr marL="342900" indent="-342900">
              <a:buFont typeface="Calibri"/>
              <a:buChar char="-"/>
            </a:pPr>
            <a:r>
              <a:rPr lang="nb-NO" b="1">
                <a:cs typeface="Arial"/>
              </a:rPr>
              <a:t>Egen utenforskapsmodul </a:t>
            </a:r>
          </a:p>
        </p:txBody>
      </p:sp>
      <p:pic>
        <p:nvPicPr>
          <p:cNvPr id="17" name="Bilde 16" descr="Minner om søknadsfristen om lokale midler langrenn">
            <a:extLst>
              <a:ext uri="{FF2B5EF4-FFF2-40B4-BE49-F238E27FC236}">
                <a16:creationId xmlns:a16="http://schemas.microsoft.com/office/drawing/2014/main" id="{6D78F8E3-3890-A55C-8BAA-1F3ADB65B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00000">
            <a:off x="411248" y="313553"/>
            <a:ext cx="2143125" cy="16383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44E4772A-2008-61C1-B164-3E3AB6A317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74" y="1897090"/>
            <a:ext cx="4111597" cy="343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3317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2BB53-9CFD-A93F-77A5-8A257A283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6E4DECF8-F424-2FC8-10F0-0143C3E98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59" y="-3261"/>
            <a:ext cx="12170058" cy="581222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lang="nb-NO" sz="2000" b="1">
                <a:ea typeface="Roboto Light"/>
              </a:rPr>
              <a:t>Innsatsområder </a:t>
            </a:r>
            <a:endParaRPr lang="nb-NO" sz="2000">
              <a:ea typeface="Roboto Light"/>
              <a:cs typeface="Arial" panose="020B0604020202020204"/>
            </a:endParaRPr>
          </a:p>
          <a:p>
            <a:pPr marL="342900" indent="-342900" algn="l">
              <a:lnSpc>
                <a:spcPct val="120000"/>
              </a:lnSpc>
              <a:buChar char="•"/>
            </a:pPr>
            <a:r>
              <a:rPr lang="nb-NO">
                <a:ea typeface="Roboto Light"/>
              </a:rPr>
              <a:t>Legge til rette for politisk og administrativt samarbeid og samhandling om nærings- og samfunnsutvikling.</a:t>
            </a:r>
            <a:endParaRPr lang="nb-NO">
              <a:ea typeface="Roboto Light"/>
              <a:cs typeface="Arial"/>
            </a:endParaRPr>
          </a:p>
          <a:p>
            <a:pPr marL="342900" indent="-342900" algn="l">
              <a:lnSpc>
                <a:spcPct val="120000"/>
              </a:lnSpc>
              <a:buChar char="•"/>
            </a:pPr>
            <a:r>
              <a:rPr lang="nb-NO">
                <a:ea typeface="Roboto Light"/>
              </a:rPr>
              <a:t>Skape god dialog og informasjonsflyt mellom regionale og kommunale styringsnivåer.</a:t>
            </a:r>
            <a:endParaRPr lang="nb-NO">
              <a:ea typeface="Roboto Light"/>
              <a:cs typeface="Arial"/>
            </a:endParaRPr>
          </a:p>
          <a:p>
            <a:pPr marL="342900" lvl="0" indent="-342900" algn="l">
              <a:lnSpc>
                <a:spcPct val="120000"/>
              </a:lnSpc>
              <a:buChar char="•"/>
            </a:pPr>
            <a:r>
              <a:rPr lang="nb-NO">
                <a:ea typeface="Roboto Light"/>
              </a:rPr>
              <a:t>Dele gode tiltak og bidra til synergier mellom kommunene.</a:t>
            </a:r>
            <a:endParaRPr lang="nb-NO">
              <a:ea typeface="Roboto Light"/>
              <a:cs typeface="Arial"/>
            </a:endParaRPr>
          </a:p>
          <a:p>
            <a:pPr marL="342900" indent="-342900" algn="l">
              <a:lnSpc>
                <a:spcPct val="120000"/>
              </a:lnSpc>
              <a:buChar char="•"/>
            </a:pPr>
            <a:r>
              <a:rPr lang="nb-NO">
                <a:ea typeface="Roboto Light"/>
              </a:rPr>
              <a:t>Initiere og gjennomføre relevante utviklingsprosjekter, samt bistå </a:t>
            </a:r>
            <a:br>
              <a:rPr lang="nb-NO">
                <a:ea typeface="Roboto Light"/>
              </a:rPr>
            </a:br>
            <a:r>
              <a:rPr lang="nb-NO">
                <a:ea typeface="Roboto Light"/>
              </a:rPr>
              <a:t>interkommunale aktører i prosjekter av regional betydning.</a:t>
            </a:r>
            <a:endParaRPr lang="nb-NO">
              <a:ea typeface="Roboto Light"/>
              <a:cs typeface="Arial"/>
            </a:endParaRPr>
          </a:p>
          <a:p>
            <a:pPr marL="342900" lvl="0" indent="-342900" algn="l">
              <a:lnSpc>
                <a:spcPct val="120000"/>
              </a:lnSpc>
              <a:buChar char="•"/>
            </a:pPr>
            <a:r>
              <a:rPr lang="nb-NO">
                <a:ea typeface="Roboto Light"/>
              </a:rPr>
              <a:t>Samordne regionale interesser overfor fylkeskommunen, staten og andre organer.</a:t>
            </a:r>
            <a:endParaRPr lang="nb-NO">
              <a:ea typeface="Roboto Light"/>
              <a:cs typeface="Arial"/>
            </a:endParaRPr>
          </a:p>
          <a:p>
            <a:pPr marL="342900" lvl="0" indent="-342900" algn="l">
              <a:lnSpc>
                <a:spcPct val="120000"/>
              </a:lnSpc>
              <a:buChar char="•"/>
            </a:pPr>
            <a:r>
              <a:rPr lang="nb-NO">
                <a:ea typeface="Roboto Light"/>
              </a:rPr>
              <a:t>Styrke arbeidet med utvikling av regionens infrastruktur.</a:t>
            </a:r>
            <a:endParaRPr lang="nb-NO">
              <a:ea typeface="Roboto Light"/>
              <a:cs typeface="Arial"/>
            </a:endParaRPr>
          </a:p>
          <a:p>
            <a:pPr marL="342900" indent="-342900" algn="l">
              <a:lnSpc>
                <a:spcPct val="120000"/>
              </a:lnSpc>
              <a:buChar char="•"/>
            </a:pPr>
            <a:r>
              <a:rPr lang="nb-NO">
                <a:ea typeface="Roboto Light"/>
              </a:rPr>
              <a:t>Bygge og ivareta regionale nettverk samt være proaktiv i nasjonale </a:t>
            </a:r>
            <a:br>
              <a:rPr lang="nb-NO">
                <a:ea typeface="Roboto Light"/>
              </a:rPr>
            </a:br>
            <a:r>
              <a:rPr lang="nb-NO">
                <a:ea typeface="Roboto Light"/>
              </a:rPr>
              <a:t>lokaliseringsprosesser.</a:t>
            </a:r>
            <a:endParaRPr lang="nb-NO">
              <a:ea typeface="Roboto Light"/>
              <a:cs typeface="Arial"/>
            </a:endParaRPr>
          </a:p>
          <a:p>
            <a:pPr algn="l"/>
            <a:endParaRPr lang="nb-NO" sz="105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42652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5CE73-B107-6840-7F5E-4B7FC2109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FE8EC3C-F65B-3C85-7F4A-56A563DE7DE8}"/>
              </a:ext>
            </a:extLst>
          </p:cNvPr>
          <p:cNvSpPr/>
          <p:nvPr/>
        </p:nvSpPr>
        <p:spPr>
          <a:xfrm>
            <a:off x="4988062" y="1598958"/>
            <a:ext cx="3677265" cy="22614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15BE9128-1FB9-7C59-0F5B-4717BD45072E}"/>
              </a:ext>
            </a:extLst>
          </p:cNvPr>
          <p:cNvSpPr/>
          <p:nvPr/>
        </p:nvSpPr>
        <p:spPr>
          <a:xfrm>
            <a:off x="8977745" y="552617"/>
            <a:ext cx="1012723" cy="29496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bg1"/>
                </a:solidFill>
              </a:ln>
              <a:solidFill>
                <a:schemeClr val="bg2"/>
              </a:solidFill>
            </a:endParaRP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78AC91C8-58B4-34A8-2D36-7FE816823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426" y="130071"/>
            <a:ext cx="11206459" cy="67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328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sky, himmel, utendørs, tekst&#10;&#10;KI-generert innhold kan være feil.">
            <a:extLst>
              <a:ext uri="{FF2B5EF4-FFF2-40B4-BE49-F238E27FC236}">
                <a16:creationId xmlns:a16="http://schemas.microsoft.com/office/drawing/2014/main" id="{505400B0-2FD6-F1A6-70C1-470DC01FB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190" y="900"/>
            <a:ext cx="12206639" cy="5805817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3C3248-BD18-DB16-6B02-B370D4DD9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155" y="483550"/>
            <a:ext cx="5630059" cy="14634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sz="6600" b="1">
                <a:solidFill>
                  <a:schemeClr val="bg1"/>
                </a:solidFill>
                <a:ea typeface="Roboto Light"/>
              </a:rPr>
              <a:t>Takk for oss!</a:t>
            </a:r>
            <a:endParaRPr lang="nb-NO" sz="6000">
              <a:solidFill>
                <a:schemeClr val="bg1"/>
              </a:solidFill>
              <a:ea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476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664FD-63D1-2D68-87FD-3F368460F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266834-6420-855B-190E-12BCBF24D3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811" y="255949"/>
            <a:ext cx="7596650" cy="4195222"/>
          </a:xfrm>
        </p:spPr>
        <p:txBody>
          <a:bodyPr>
            <a:normAutofit/>
          </a:bodyPr>
          <a:lstStyle/>
          <a:p>
            <a:pPr algn="l"/>
            <a:r>
              <a:rPr lang="nb-NO" sz="3200">
                <a:ea typeface="Roboto Light"/>
              </a:rPr>
              <a:t>Gjennom forumet samordner kommunene regional utvikling, </a:t>
            </a:r>
            <a:br>
              <a:rPr lang="nb-NO" sz="3200">
                <a:ea typeface="Roboto Light"/>
              </a:rPr>
            </a:br>
            <a:r>
              <a:rPr lang="nb-NO" sz="3200">
                <a:ea typeface="Roboto Light"/>
              </a:rPr>
              <a:t>styrker dialogen og bygger nettverk </a:t>
            </a:r>
            <a:br>
              <a:rPr lang="nb-NO" sz="3200">
                <a:ea typeface="Roboto Light"/>
              </a:rPr>
            </a:br>
            <a:r>
              <a:rPr lang="nb-NO" sz="3200">
                <a:ea typeface="Roboto Light"/>
              </a:rPr>
              <a:t>for å fremme felles nærings- </a:t>
            </a:r>
            <a:br>
              <a:rPr lang="nb-NO" sz="3200">
                <a:ea typeface="Roboto Light"/>
              </a:rPr>
            </a:br>
            <a:r>
              <a:rPr lang="nb-NO" sz="3200">
                <a:ea typeface="Roboto Light"/>
              </a:rPr>
              <a:t>og samfunnsinteresser.</a:t>
            </a:r>
            <a:br>
              <a:rPr lang="nb-NO" sz="3200"/>
            </a:br>
            <a:br>
              <a:rPr lang="nb-NO" sz="3200"/>
            </a:br>
            <a:r>
              <a:rPr lang="nb-NO" sz="3200">
                <a:ea typeface="Roboto Light"/>
              </a:rPr>
              <a:t>Vi møtes ca. en gang pr måned</a:t>
            </a:r>
            <a:br>
              <a:rPr lang="nb-NO" sz="2400"/>
            </a:br>
            <a:br>
              <a:rPr lang="nb-NO" sz="2400"/>
            </a:br>
            <a:endParaRPr lang="nb-NO" sz="240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98AE927-4756-DAA6-E3DC-511387C45F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3488" y="4803312"/>
            <a:ext cx="6482324" cy="92112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nb-NO">
                <a:ea typeface="Roboto Light"/>
              </a:rPr>
              <a:t>Bildet: Fra forumets nylige møte i Tvedestrand</a:t>
            </a:r>
            <a:br>
              <a:rPr lang="nb-NO">
                <a:ea typeface="Roboto Light"/>
                <a:cs typeface="Arial"/>
              </a:rPr>
            </a:br>
            <a:r>
              <a:rPr lang="nb-NO">
                <a:ea typeface="Roboto Light"/>
              </a:rPr>
              <a:t>med omvisning hos TENK InnovasjonsLab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C2F50EF-1D22-FE29-946B-488A72B3F6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76" t="11561" r="20927" b="27778"/>
          <a:stretch>
            <a:fillRect/>
          </a:stretch>
        </p:blipFill>
        <p:spPr>
          <a:xfrm rot="5400000">
            <a:off x="7273617" y="676360"/>
            <a:ext cx="5591336" cy="423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2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E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BE257E-9569-1701-D0DC-92F874A71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" y="0"/>
            <a:ext cx="1218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4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52742" y="1476787"/>
            <a:ext cx="3626338" cy="4314413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0" indent="0">
              <a:buNone/>
            </a:pPr>
            <a:r>
              <a:rPr lang="nb-NO" sz="9600" b="1">
                <a:solidFill>
                  <a:schemeClr val="bg2">
                    <a:lumMod val="10000"/>
                  </a:schemeClr>
                </a:solidFill>
                <a:ea typeface="Roboto Light"/>
              </a:rPr>
              <a:t>           Satsingsområder</a:t>
            </a:r>
            <a:r>
              <a:rPr lang="nb-NO" sz="4400" b="1">
                <a:solidFill>
                  <a:schemeClr val="bg2">
                    <a:lumMod val="10000"/>
                  </a:schemeClr>
                </a:solidFill>
                <a:ea typeface="Roboto Light"/>
              </a:rPr>
              <a:t>: </a:t>
            </a:r>
          </a:p>
          <a:p>
            <a:pPr marL="0" indent="0">
              <a:buNone/>
            </a:pPr>
            <a:r>
              <a:rPr lang="nb-NO" sz="4400">
                <a:solidFill>
                  <a:schemeClr val="bg2">
                    <a:lumMod val="10000"/>
                  </a:schemeClr>
                </a:solidFill>
              </a:rPr>
              <a:t>	</a:t>
            </a:r>
            <a:endParaRPr lang="nb-NO" sz="8000">
              <a:solidFill>
                <a:schemeClr val="bg2">
                  <a:lumMod val="10000"/>
                </a:schemeClr>
              </a:solidFill>
              <a:cs typeface="Arial"/>
            </a:endParaRPr>
          </a:p>
          <a:p>
            <a:r>
              <a:rPr lang="nb-NO" sz="9600">
                <a:solidFill>
                  <a:schemeClr val="bg2">
                    <a:lumMod val="10000"/>
                  </a:schemeClr>
                </a:solidFill>
                <a:ea typeface="Roboto Light"/>
              </a:rPr>
              <a:t>Omdømme</a:t>
            </a:r>
            <a:endParaRPr lang="nb-NO" sz="9600">
              <a:solidFill>
                <a:schemeClr val="bg2">
                  <a:lumMod val="10000"/>
                </a:schemeClr>
              </a:solidFill>
              <a:ea typeface="Roboto Light"/>
              <a:cs typeface="Arial"/>
            </a:endParaRPr>
          </a:p>
          <a:p>
            <a:r>
              <a:rPr lang="nb-NO" sz="9600">
                <a:solidFill>
                  <a:schemeClr val="bg2">
                    <a:lumMod val="10000"/>
                  </a:schemeClr>
                </a:solidFill>
                <a:ea typeface="Roboto Light"/>
              </a:rPr>
              <a:t>Næringsareal</a:t>
            </a:r>
            <a:endParaRPr lang="nb-NO" sz="9600">
              <a:solidFill>
                <a:schemeClr val="bg2">
                  <a:lumMod val="10000"/>
                </a:schemeClr>
              </a:solidFill>
              <a:ea typeface="Roboto Light"/>
              <a:cs typeface="Arial"/>
            </a:endParaRPr>
          </a:p>
          <a:p>
            <a:r>
              <a:rPr lang="nb-NO" sz="9600">
                <a:solidFill>
                  <a:schemeClr val="bg2">
                    <a:lumMod val="10000"/>
                  </a:schemeClr>
                </a:solidFill>
                <a:ea typeface="Roboto Light"/>
              </a:rPr>
              <a:t>Mobilitet</a:t>
            </a:r>
            <a:endParaRPr lang="nb-NO" sz="9600">
              <a:solidFill>
                <a:schemeClr val="bg2">
                  <a:lumMod val="10000"/>
                </a:schemeClr>
              </a:solidFill>
              <a:ea typeface="Roboto Light"/>
              <a:cs typeface="Arial"/>
            </a:endParaRPr>
          </a:p>
          <a:p>
            <a:r>
              <a:rPr lang="nb-NO" sz="9600">
                <a:solidFill>
                  <a:schemeClr val="bg2">
                    <a:lumMod val="10000"/>
                  </a:schemeClr>
                </a:solidFill>
                <a:ea typeface="Roboto Light"/>
              </a:rPr>
              <a:t>Bolig- og bostedsattraktivitet</a:t>
            </a:r>
            <a:endParaRPr lang="nb-NO" sz="9600">
              <a:solidFill>
                <a:schemeClr val="bg2">
                  <a:lumMod val="10000"/>
                </a:schemeClr>
              </a:solidFill>
              <a:ea typeface="Roboto Light"/>
              <a:cs typeface="Arial"/>
            </a:endParaRPr>
          </a:p>
          <a:p>
            <a:r>
              <a:rPr lang="nb-NO" sz="9600">
                <a:solidFill>
                  <a:schemeClr val="bg2">
                    <a:lumMod val="10000"/>
                  </a:schemeClr>
                </a:solidFill>
                <a:ea typeface="Roboto Light"/>
              </a:rPr>
              <a:t>Kompetanse</a:t>
            </a:r>
            <a:endParaRPr lang="nb-NO" sz="7000">
              <a:solidFill>
                <a:schemeClr val="bg2">
                  <a:lumMod val="10000"/>
                </a:schemeClr>
              </a:solidFill>
              <a:ea typeface="Roboto Light"/>
              <a:cs typeface="Arial"/>
            </a:endParaRPr>
          </a:p>
          <a:p>
            <a:pPr marL="0" indent="0">
              <a:buNone/>
            </a:pPr>
            <a:r>
              <a:rPr lang="nb-NO">
                <a:solidFill>
                  <a:schemeClr val="bg2">
                    <a:lumMod val="10000"/>
                  </a:schemeClr>
                </a:solidFill>
              </a:rPr>
              <a:t>	</a:t>
            </a:r>
          </a:p>
          <a:p>
            <a:pPr marL="0" indent="0">
              <a:buNone/>
            </a:pPr>
            <a:endParaRPr lang="nb-NO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nb-NO">
                <a:solidFill>
                  <a:srgbClr val="FF0000"/>
                </a:solidFill>
              </a:rPr>
              <a:t>	</a:t>
            </a:r>
            <a:r>
              <a:rPr lang="nb-NO">
                <a:solidFill>
                  <a:schemeClr val="bg2">
                    <a:lumMod val="10000"/>
                  </a:schemeClr>
                </a:solidFill>
              </a:rPr>
              <a:t>		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52742" y="487342"/>
            <a:ext cx="10538643" cy="557044"/>
          </a:xfrm>
        </p:spPr>
        <p:txBody>
          <a:bodyPr>
            <a:noAutofit/>
          </a:bodyPr>
          <a:lstStyle/>
          <a:p>
            <a:r>
              <a:rPr lang="nb-NO">
                <a:solidFill>
                  <a:schemeClr val="bg2">
                    <a:lumMod val="10000"/>
                  </a:schemeClr>
                </a:solidFill>
                <a:ea typeface="Roboto Light"/>
              </a:rPr>
              <a:t>Strategisk plan 2024-28 </a:t>
            </a:r>
            <a:endParaRPr lang="nb-NO" sz="2800">
              <a:solidFill>
                <a:schemeClr val="bg2">
                  <a:lumMod val="10000"/>
                </a:schemeClr>
              </a:solidFill>
              <a:ea typeface="Roboto Light"/>
              <a:cs typeface="Arial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1E001C7C-08B8-6ABC-D80B-5255E7D12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7360" y="1362694"/>
            <a:ext cx="7221460" cy="4257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1AD72EE9-0286-EAAC-8AA3-B007D1DC0EAD}"/>
              </a:ext>
            </a:extLst>
          </p:cNvPr>
          <p:cNvSpPr txBox="1"/>
          <p:nvPr/>
        </p:nvSpPr>
        <p:spPr>
          <a:xfrm rot="780000">
            <a:off x="9326966" y="1772887"/>
            <a:ext cx="2063895" cy="40011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sz="2000" b="1" i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under revisjon</a:t>
            </a:r>
          </a:p>
        </p:txBody>
      </p:sp>
    </p:spTree>
    <p:extLst>
      <p:ext uri="{BB962C8B-B14F-4D97-AF65-F5344CB8AC3E}">
        <p14:creationId xmlns:p14="http://schemas.microsoft.com/office/powerpoint/2010/main" val="207639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13F604-CCA1-A556-C6D6-A242611A0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>
                <a:solidFill>
                  <a:srgbClr val="0070C0"/>
                </a:solidFill>
              </a:rPr>
              <a:t>Revisjon</a:t>
            </a:r>
            <a:br>
              <a:rPr lang="nb-NO" sz="2800">
                <a:solidFill>
                  <a:srgbClr val="0070C0"/>
                </a:solidFill>
              </a:rPr>
            </a:br>
            <a:r>
              <a:rPr lang="nb-NO" sz="2800" b="1">
                <a:solidFill>
                  <a:srgbClr val="0070C0"/>
                </a:solidFill>
              </a:rPr>
              <a:t>Strategisk plan for Østre Agder næringsforum 2026-30 </a:t>
            </a:r>
            <a:endParaRPr lang="nb-NO" sz="2800">
              <a:solidFill>
                <a:srgbClr val="0070C0"/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C44ADF5-D29D-2D8B-F25C-CD389F880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nb-NO"/>
              <a:t>Etablert en gruppe: Einar Brønlund, Kåre Andersen, </a:t>
            </a:r>
            <a:br>
              <a:rPr lang="nb-NO"/>
            </a:br>
            <a:r>
              <a:rPr lang="nb-NO"/>
              <a:t>Siri Asdal og Anne Torunn Hvideberg </a:t>
            </a:r>
          </a:p>
          <a:p>
            <a:pPr marL="514350" indent="-514350">
              <a:buFont typeface="+mj-lt"/>
              <a:buAutoNum type="arabicPeriod"/>
            </a:pPr>
            <a:r>
              <a:rPr lang="nb-NO"/>
              <a:t>Gjennomført to møter </a:t>
            </a:r>
          </a:p>
          <a:p>
            <a:pPr marL="514350" indent="-514350">
              <a:buFont typeface="+mj-lt"/>
              <a:buAutoNum type="arabicPeriod"/>
            </a:pPr>
            <a:r>
              <a:rPr lang="nb-NO"/>
              <a:t>Presenteres for næringsforum </a:t>
            </a:r>
            <a:br>
              <a:rPr lang="nb-NO"/>
            </a:br>
            <a:r>
              <a:rPr lang="nb-NO"/>
              <a:t>før sommeren </a:t>
            </a:r>
          </a:p>
          <a:p>
            <a:pPr marL="514350" indent="-514350">
              <a:buFont typeface="+mj-lt"/>
              <a:buAutoNum type="arabicPeriod"/>
            </a:pPr>
            <a:endParaRPr lang="nb-NO"/>
          </a:p>
          <a:p>
            <a:pPr marL="2286000" lvl="5" indent="0">
              <a:buNone/>
            </a:pPr>
            <a:r>
              <a:rPr lang="nb-NO" sz="2800"/>
              <a:t>Tar utgangspunkt i </a:t>
            </a:r>
            <a:br>
              <a:rPr lang="nb-NO" sz="2800"/>
            </a:br>
            <a:r>
              <a:rPr lang="nb-NO" sz="2800"/>
              <a:t>attraktivitetspyramiden</a:t>
            </a:r>
          </a:p>
          <a:p>
            <a:pPr marL="2286000" lvl="5" indent="0">
              <a:buNone/>
            </a:pPr>
            <a:r>
              <a:rPr lang="nb-NO" sz="1600"/>
              <a:t>(fra Telemarksforskning) </a:t>
            </a:r>
          </a:p>
          <a:p>
            <a:pPr marL="0" indent="0">
              <a:buNone/>
            </a:pPr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7CE33D85-F700-967C-27DE-BC03AD46A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0266" y="2507411"/>
            <a:ext cx="4156588" cy="333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49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C08E271-15B0-6CDF-58E7-163B88C1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>
                <a:solidFill>
                  <a:srgbClr val="0070C0"/>
                </a:solidFill>
                <a:ea typeface="Roboto Light"/>
              </a:rPr>
              <a:t>Strategisk plan 2026-30 </a:t>
            </a:r>
            <a:endParaRPr lang="nb-NO" b="1">
              <a:solidFill>
                <a:srgbClr val="0070C0"/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36ACD0-CA97-1BDB-2F9B-DD129D3E9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620" y="1868132"/>
            <a:ext cx="6608455" cy="3626085"/>
          </a:xfrm>
        </p:spPr>
        <p:txBody>
          <a:bodyPr>
            <a:normAutofit/>
          </a:bodyPr>
          <a:lstStyle/>
          <a:p>
            <a:r>
              <a:rPr lang="nb-NO"/>
              <a:t>Områder/tema videreføres og «koples inn» i pyramiden </a:t>
            </a:r>
          </a:p>
          <a:p>
            <a:r>
              <a:rPr lang="nb-NO"/>
              <a:t>Løfter opp reiseliv som egen satsing </a:t>
            </a:r>
          </a:p>
          <a:p>
            <a:r>
              <a:rPr lang="nb-NO"/>
              <a:t>For hver av områdene </a:t>
            </a:r>
          </a:p>
          <a:p>
            <a:pPr lvl="1"/>
            <a:r>
              <a:rPr lang="nb-NO" sz="2000"/>
              <a:t>Kommunens oppgaver</a:t>
            </a:r>
          </a:p>
          <a:p>
            <a:pPr lvl="1"/>
            <a:r>
              <a:rPr lang="nb-NO" sz="2000"/>
              <a:t>Regionens oppgaver med </a:t>
            </a:r>
            <a:br>
              <a:rPr lang="nb-NO" sz="2000"/>
            </a:br>
            <a:r>
              <a:rPr lang="nb-NO" sz="2000"/>
              <a:t>strategi og handlingsplan 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F403559F-2FA0-3FDA-8229-E4E2D213A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351" y="2404455"/>
            <a:ext cx="3850847" cy="308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25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07FB8-0E8D-171B-D04B-8B0650201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3AADC7A-3DFB-5FD1-2AC5-7EBBFAB14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8300"/>
            <a:ext cx="10515599" cy="1331913"/>
          </a:xfrm>
        </p:spPr>
        <p:txBody>
          <a:bodyPr/>
          <a:lstStyle/>
          <a:p>
            <a:r>
              <a:rPr lang="nb-NO" b="1">
                <a:solidFill>
                  <a:srgbClr val="0070C0"/>
                </a:solidFill>
                <a:ea typeface="Roboto Light"/>
              </a:rPr>
              <a:t>Strategisk plan 2026-30 </a:t>
            </a:r>
            <a:endParaRPr lang="nb-NO" b="1">
              <a:solidFill>
                <a:srgbClr val="0070C0"/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F991899-B8BD-9790-0552-F315975E9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13" y="1700213"/>
            <a:ext cx="10504179" cy="3970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/>
              <a:t>Attraktivitetspyramiden </a:t>
            </a:r>
            <a:r>
              <a:rPr lang="nb-NO"/>
              <a:t>handler om tre hovednivåer</a:t>
            </a:r>
          </a:p>
          <a:p>
            <a:pPr lvl="1" fontAlgn="t"/>
            <a:r>
              <a:rPr lang="nb-NO" sz="2200"/>
              <a:t>Besøksattraktivitet (reiseliv, omdømme)</a:t>
            </a:r>
          </a:p>
          <a:p>
            <a:pPr lvl="1" fontAlgn="t"/>
            <a:r>
              <a:rPr lang="nb-NO" sz="2200"/>
              <a:t>Bedriftsattraktivitet (næringsareal, kompetanse, mobilitet)</a:t>
            </a:r>
          </a:p>
          <a:p>
            <a:pPr lvl="1" fontAlgn="t"/>
            <a:r>
              <a:rPr lang="nb-NO" sz="2200"/>
              <a:t>Bostedsattraktivitet (bolig, tjenester, livskvalitet)</a:t>
            </a:r>
          </a:p>
          <a:p>
            <a:pPr marL="0" indent="0" fontAlgn="t">
              <a:buNone/>
            </a:pPr>
            <a:endParaRPr lang="nb-NO"/>
          </a:p>
          <a:p>
            <a:pPr marL="0" indent="0" fontAlgn="t">
              <a:buNone/>
            </a:pPr>
            <a:r>
              <a:rPr lang="nb-NO" b="1"/>
              <a:t>Regional strategi </a:t>
            </a:r>
            <a:r>
              <a:rPr lang="nb-NO"/>
              <a:t>kan for eksempel koble disse slik</a:t>
            </a:r>
          </a:p>
          <a:p>
            <a:pPr lvl="1" fontAlgn="t"/>
            <a:r>
              <a:rPr lang="nb-NO" sz="2200"/>
              <a:t>Bedrifter skaper arbeidsplasser → styrker bostedsattraktivitet</a:t>
            </a:r>
          </a:p>
          <a:p>
            <a:pPr lvl="1" fontAlgn="t"/>
            <a:r>
              <a:rPr lang="nb-NO" sz="2200"/>
              <a:t>Bostedskvalitet tiltrekker kompetanse → styrker næringsliv</a:t>
            </a:r>
          </a:p>
          <a:p>
            <a:pPr lvl="1" fontAlgn="t"/>
            <a:r>
              <a:rPr lang="nb-NO" sz="2200"/>
              <a:t>Reiseliv og omdømme bygger stolthet og synlighet → styrker begge</a:t>
            </a:r>
          </a:p>
          <a:p>
            <a:pPr marL="914400" lvl="2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nb-NO" sz="3500" i="1"/>
          </a:p>
        </p:txBody>
      </p:sp>
    </p:spTree>
    <p:extLst>
      <p:ext uri="{BB962C8B-B14F-4D97-AF65-F5344CB8AC3E}">
        <p14:creationId xmlns:p14="http://schemas.microsoft.com/office/powerpoint/2010/main" val="1496535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FCE67-013D-495D-7ACB-0438744DA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DD4747D-7EBC-D476-A45F-604C17337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8301"/>
            <a:ext cx="5071819" cy="975946"/>
          </a:xfrm>
        </p:spPr>
        <p:txBody>
          <a:bodyPr anchor="b">
            <a:normAutofit/>
          </a:bodyPr>
          <a:lstStyle/>
          <a:p>
            <a:r>
              <a:rPr lang="nb-NO" b="1"/>
              <a:t>Strategisk plan 2026-30 </a:t>
            </a:r>
          </a:p>
        </p:txBody>
      </p:sp>
      <p:graphicFrame>
        <p:nvGraphicFramePr>
          <p:cNvPr id="7" name="Plassholder for innhold 2">
            <a:extLst>
              <a:ext uri="{FF2B5EF4-FFF2-40B4-BE49-F238E27FC236}">
                <a16:creationId xmlns:a16="http://schemas.microsoft.com/office/drawing/2014/main" id="{6F82AF41-C6D0-6038-C905-96C23A27AC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948555"/>
              </p:ext>
            </p:extLst>
          </p:nvPr>
        </p:nvGraphicFramePr>
        <p:xfrm>
          <a:off x="6940062" y="1438031"/>
          <a:ext cx="4540371" cy="4619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Bilde 3">
            <a:extLst>
              <a:ext uri="{FF2B5EF4-FFF2-40B4-BE49-F238E27FC236}">
                <a16:creationId xmlns:a16="http://schemas.microsoft.com/office/drawing/2014/main" id="{3299153E-3975-1E26-2862-AB30FC8C866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2886"/>
          <a:stretch>
            <a:fillRect/>
          </a:stretch>
        </p:blipFill>
        <p:spPr>
          <a:xfrm rot="20348800">
            <a:off x="836538" y="2642176"/>
            <a:ext cx="4370770" cy="1987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13424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-tema">
  <a:themeElements>
    <a:clrScheme name="Østre Agder-samarbeidet 2">
      <a:dk1>
        <a:srgbClr val="000000"/>
      </a:dk1>
      <a:lt1>
        <a:srgbClr val="FFFFFF"/>
      </a:lt1>
      <a:dk2>
        <a:srgbClr val="3A3A3C"/>
      </a:dk2>
      <a:lt2>
        <a:srgbClr val="FFFFFF"/>
      </a:lt2>
      <a:accent1>
        <a:srgbClr val="1074BA"/>
      </a:accent1>
      <a:accent2>
        <a:srgbClr val="39B250"/>
      </a:accent2>
      <a:accent3>
        <a:srgbClr val="EA212D"/>
      </a:accent3>
      <a:accent4>
        <a:srgbClr val="F59331"/>
      </a:accent4>
      <a:accent5>
        <a:srgbClr val="E6F0E2"/>
      </a:accent5>
      <a:accent6>
        <a:srgbClr val="DCE5F3"/>
      </a:accent6>
      <a:hlink>
        <a:srgbClr val="1074BA"/>
      </a:hlink>
      <a:folHlink>
        <a:srgbClr val="1074B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>
            <a:blipFill>
              <a:blip xmlns:r="http://schemas.openxmlformats.org/officeDocument/2006/relationships" r:embed="rId1"/>
              <a:tile tx="0" ty="0" sx="100000" sy="100000" flip="none" algn="tl"/>
            </a:blipFill>
          </a:defRPr>
        </a:defPPr>
      </a:lstStyle>
      <a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517E9C5D29FE419AA9E94352582CD1" ma:contentTypeVersion="12" ma:contentTypeDescription="Create a new document." ma:contentTypeScope="" ma:versionID="735530120e881ec10d7195bbc016aa75">
  <xsd:schema xmlns:xsd="http://www.w3.org/2001/XMLSchema" xmlns:xs="http://www.w3.org/2001/XMLSchema" xmlns:p="http://schemas.microsoft.com/office/2006/metadata/properties" xmlns:ns2="d591b0e7-a02d-42de-bf1a-f02b65867f92" targetNamespace="http://schemas.microsoft.com/office/2006/metadata/properties" ma:root="true" ma:fieldsID="20223a2bc28cdaf7ed750764b311be14" ns2:_="">
    <xsd:import namespace="d591b0e7-a02d-42de-bf1a-f02b65867f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Statusm_x00f8_te25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91b0e7-a02d-42de-bf1a-f02b65867f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Statusm_x00f8_te25" ma:index="19" nillable="true" ma:displayName="Statusmøte25" ma:format="Dropdown" ma:internalName="Statusm_x00f8_te25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m_x00f8_te25 xmlns="d591b0e7-a02d-42de-bf1a-f02b65867f92" xsi:nil="true"/>
  </documentManagement>
</p:properties>
</file>

<file path=customXml/itemProps1.xml><?xml version="1.0" encoding="utf-8"?>
<ds:datastoreItem xmlns:ds="http://schemas.openxmlformats.org/officeDocument/2006/customXml" ds:itemID="{EBFB4861-6E08-490C-AF46-FA2E48E16E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38F66A-B2D2-44D7-80CB-65BA90BACC34}">
  <ds:schemaRefs>
    <ds:schemaRef ds:uri="d591b0e7-a02d-42de-bf1a-f02b65867f9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B54A78A-7939-433A-9D95-2AC7D2387853}">
  <ds:schemaRefs>
    <ds:schemaRef ds:uri="d591b0e7-a02d-42de-bf1a-f02b65867f9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1843</Words>
  <Application>Microsoft Office PowerPoint</Application>
  <PresentationFormat>Widescreen</PresentationFormat>
  <Paragraphs>316</Paragraphs>
  <Slides>26</Slides>
  <Notes>24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26</vt:i4>
      </vt:variant>
    </vt:vector>
  </HeadingPairs>
  <TitlesOfParts>
    <vt:vector size="34" baseType="lpstr">
      <vt:lpstr>Aptos</vt:lpstr>
      <vt:lpstr>Arabic Typesetting</vt:lpstr>
      <vt:lpstr>Arial</vt:lpstr>
      <vt:lpstr>Calibri</vt:lpstr>
      <vt:lpstr>Helvetica</vt:lpstr>
      <vt:lpstr>Roboto Light</vt:lpstr>
      <vt:lpstr>Wingdings</vt:lpstr>
      <vt:lpstr>Office-tema</vt:lpstr>
      <vt:lpstr>PowerPoint-presentasjon</vt:lpstr>
      <vt:lpstr>PowerPoint-presentasjon</vt:lpstr>
      <vt:lpstr>Gjennom forumet samordner kommunene regional utvikling,  styrker dialogen og bygger nettverk  for å fremme felles nærings-  og samfunnsinteresser.  Vi møtes ca. en gang pr måned  </vt:lpstr>
      <vt:lpstr>PowerPoint-presentasjon</vt:lpstr>
      <vt:lpstr>Strategisk plan 2024-28 </vt:lpstr>
      <vt:lpstr>Revisjon Strategisk plan for Østre Agder næringsforum 2026-30 </vt:lpstr>
      <vt:lpstr>Strategisk plan 2026-30 </vt:lpstr>
      <vt:lpstr>Strategisk plan 2026-30 </vt:lpstr>
      <vt:lpstr>Strategisk plan 2026-30 </vt:lpstr>
      <vt:lpstr>Mobilitet</vt:lpstr>
      <vt:lpstr>Planprosesser – næringsområder</vt:lpstr>
      <vt:lpstr>PowerPoint-presentasjon</vt:lpstr>
      <vt:lpstr>Eksempel fra Kongsberg</vt:lpstr>
      <vt:lpstr> </vt:lpstr>
      <vt:lpstr> </vt:lpstr>
      <vt:lpstr>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dsfsdf</dc:title>
  <dc:creator>Stig Solberg</dc:creator>
  <cp:lastModifiedBy>Asdal, Siri</cp:lastModifiedBy>
  <cp:revision>2</cp:revision>
  <dcterms:created xsi:type="dcterms:W3CDTF">2018-04-06T07:28:29Z</dcterms:created>
  <dcterms:modified xsi:type="dcterms:W3CDTF">2026-05-11T06:45:15Z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0x010100C9517E9C5D29FE419AA9E94352582CD1</vt:lpwstr>
  </property>
</Properties>
</file>